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8" r:id="rId3"/>
    <p:sldId id="259" r:id="rId4"/>
    <p:sldId id="265" r:id="rId5"/>
    <p:sldId id="261" r:id="rId6"/>
    <p:sldId id="263" r:id="rId7"/>
    <p:sldId id="266" r:id="rId8"/>
    <p:sldId id="26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3A3"/>
    <a:srgbClr val="6A90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55" autoAdjust="0"/>
    <p:restoredTop sz="94660"/>
  </p:normalViewPr>
  <p:slideViewPr>
    <p:cSldViewPr snapToGrid="0">
      <p:cViewPr>
        <p:scale>
          <a:sx n="79" d="100"/>
          <a:sy n="79" d="100"/>
        </p:scale>
        <p:origin x="85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67E0B-038F-8EBB-CA78-25FAA8090C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0EB6C77-718D-054A-973A-6EAF54AE69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6E4E480-1DA2-0CA3-7F40-5A5AD7F3C514}"/>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5" name="Footer Placeholder 4">
            <a:extLst>
              <a:ext uri="{FF2B5EF4-FFF2-40B4-BE49-F238E27FC236}">
                <a16:creationId xmlns:a16="http://schemas.microsoft.com/office/drawing/2014/main" id="{859BBDFE-1077-ED71-B897-3870F17CACF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90610A-D699-3315-EB80-87AD9977DE68}"/>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21735968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899EC-DE2D-EE5B-CAE2-E83E3B49D62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DC184ED-467E-856D-50BA-FDBC61E3B5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166BA2-140E-5D0F-B595-E3958E8FA95A}"/>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5" name="Footer Placeholder 4">
            <a:extLst>
              <a:ext uri="{FF2B5EF4-FFF2-40B4-BE49-F238E27FC236}">
                <a16:creationId xmlns:a16="http://schemas.microsoft.com/office/drawing/2014/main" id="{03D9E9A0-C40B-54BB-793D-29C883E950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D66AF7E-8813-DE8D-2E60-5F37398D390D}"/>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2815624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9B3796-E5F6-E0F4-9540-0DDE410348A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49DB737-C4B2-3C84-A315-FA6CEC0929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5F1A25E-69EC-9C6A-4352-0EA202DAD133}"/>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5" name="Footer Placeholder 4">
            <a:extLst>
              <a:ext uri="{FF2B5EF4-FFF2-40B4-BE49-F238E27FC236}">
                <a16:creationId xmlns:a16="http://schemas.microsoft.com/office/drawing/2014/main" id="{4603C1FE-6FEA-34FA-7C40-B7560E4A5E9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0753E73-4AAD-52F5-B008-58BDAB4B7B68}"/>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1044760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94915-4B30-D7D3-DCB5-319F1856E1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84E3FF4-8F74-B606-2BAB-E914F3A809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50B2BFB-A927-A031-4DA3-87A07456C5A1}"/>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5" name="Footer Placeholder 4">
            <a:extLst>
              <a:ext uri="{FF2B5EF4-FFF2-40B4-BE49-F238E27FC236}">
                <a16:creationId xmlns:a16="http://schemas.microsoft.com/office/drawing/2014/main" id="{9CD7D0ED-F998-96B1-9676-00DCE54F70F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DE7E65-7B7B-3CA5-7A1B-D4E697AD3A40}"/>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3521081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51C0-956A-F11B-6249-1B4C0F8E8A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327C678-4CF7-2610-AB61-58DFC482C8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334CED-72C7-78C3-9C33-A4C5F3CAD7B5}"/>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5" name="Footer Placeholder 4">
            <a:extLst>
              <a:ext uri="{FF2B5EF4-FFF2-40B4-BE49-F238E27FC236}">
                <a16:creationId xmlns:a16="http://schemas.microsoft.com/office/drawing/2014/main" id="{78CF3F7A-C0FB-4D15-BCF7-11493D54918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B04EAC-4927-6DB2-57B6-320FF5BAE86D}"/>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3911008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48292-1878-1FFB-5BEB-1F1686D0605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E6E0803-F092-D337-99A5-0F95FB7E61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15D56EF-A40C-8832-0FC1-D1552EBBD4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858CDF6-8266-1E63-0E88-91605A5E4955}"/>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6" name="Footer Placeholder 5">
            <a:extLst>
              <a:ext uri="{FF2B5EF4-FFF2-40B4-BE49-F238E27FC236}">
                <a16:creationId xmlns:a16="http://schemas.microsoft.com/office/drawing/2014/main" id="{8AB14604-B73E-0608-E113-A3E0DF5CD0A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926116E-A439-EF55-476A-8740EF87161A}"/>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311499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E38CC-6FCC-2DFA-FE91-F9853A8E454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CD173D8-2BA0-9015-D029-986140522A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DAE852-603B-8B00-B6E8-32FC70AA46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F352856-86A0-0DD4-41C1-8A50534EC1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02D8AB-0FDE-D4DE-238D-DDB72DF462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BA79295-D2A5-1401-BAD7-C3FFB4A95352}"/>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8" name="Footer Placeholder 7">
            <a:extLst>
              <a:ext uri="{FF2B5EF4-FFF2-40B4-BE49-F238E27FC236}">
                <a16:creationId xmlns:a16="http://schemas.microsoft.com/office/drawing/2014/main" id="{012FF80B-23F2-DDFF-ECBA-20917560F73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330EE10-FBF9-93F1-63BA-53FF68113537}"/>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2313174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5F168-1033-FCED-5A88-4A96CD03155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4760F35-9731-B8E7-ED67-60A47632A0E6}"/>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4" name="Footer Placeholder 3">
            <a:extLst>
              <a:ext uri="{FF2B5EF4-FFF2-40B4-BE49-F238E27FC236}">
                <a16:creationId xmlns:a16="http://schemas.microsoft.com/office/drawing/2014/main" id="{82995CBE-C495-DC47-5AAF-444179524FC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B350B8A-7A68-0A50-9443-181E3FC14483}"/>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3983996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39DDBD-F81A-BA96-1646-3BB7E33DCE88}"/>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3" name="Footer Placeholder 2">
            <a:extLst>
              <a:ext uri="{FF2B5EF4-FFF2-40B4-BE49-F238E27FC236}">
                <a16:creationId xmlns:a16="http://schemas.microsoft.com/office/drawing/2014/main" id="{89750A02-28F4-AA1A-F9DE-078CCE5008B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F1EAD87-9D0E-3A36-CDA5-067534A62699}"/>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1897996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27744-3367-7828-B9EA-EF8B2E4F23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C6E7702-4862-73D4-6847-0A59B69CC6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A2B62D2-3A54-94DB-69B4-D282AC3335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E9A017-7CB6-4273-E0C5-D73F5A8B7E28}"/>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6" name="Footer Placeholder 5">
            <a:extLst>
              <a:ext uri="{FF2B5EF4-FFF2-40B4-BE49-F238E27FC236}">
                <a16:creationId xmlns:a16="http://schemas.microsoft.com/office/drawing/2014/main" id="{37021A59-48F7-7CFD-E395-9D2E300FA47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6803613-2734-9DB5-978B-FEF9F9B3348E}"/>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788620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643F3-0592-FADA-A119-0644201353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C8D0F42-2456-3ED3-E76A-33A73ACA31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870DDC5-2051-C083-901F-98D34F4B89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61A663-C01C-DA7C-C86F-8D63235053D7}"/>
              </a:ext>
            </a:extLst>
          </p:cNvPr>
          <p:cNvSpPr>
            <a:spLocks noGrp="1"/>
          </p:cNvSpPr>
          <p:nvPr>
            <p:ph type="dt" sz="half" idx="10"/>
          </p:nvPr>
        </p:nvSpPr>
        <p:spPr/>
        <p:txBody>
          <a:bodyPr/>
          <a:lstStyle/>
          <a:p>
            <a:fld id="{FAC79E55-2A90-4927-80AE-DFA5F30AD27B}" type="datetimeFigureOut">
              <a:rPr lang="en-IN" smtClean="0"/>
              <a:t>13-03-2024</a:t>
            </a:fld>
            <a:endParaRPr lang="en-IN"/>
          </a:p>
        </p:txBody>
      </p:sp>
      <p:sp>
        <p:nvSpPr>
          <p:cNvPr id="6" name="Footer Placeholder 5">
            <a:extLst>
              <a:ext uri="{FF2B5EF4-FFF2-40B4-BE49-F238E27FC236}">
                <a16:creationId xmlns:a16="http://schemas.microsoft.com/office/drawing/2014/main" id="{EC1DFE41-A315-881A-7A34-64417FECBBA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348C488-63A4-B7F5-E51C-68A034E35B82}"/>
              </a:ext>
            </a:extLst>
          </p:cNvPr>
          <p:cNvSpPr>
            <a:spLocks noGrp="1"/>
          </p:cNvSpPr>
          <p:nvPr>
            <p:ph type="sldNum" sz="quarter" idx="12"/>
          </p:nvPr>
        </p:nvSpPr>
        <p:spPr/>
        <p:txBody>
          <a:bodyPr/>
          <a:lstStyle/>
          <a:p>
            <a:fld id="{5CDBD8C6-EEC2-4E3B-B15F-76E3DE079156}" type="slidenum">
              <a:rPr lang="en-IN" smtClean="0"/>
              <a:t>‹#›</a:t>
            </a:fld>
            <a:endParaRPr lang="en-IN"/>
          </a:p>
        </p:txBody>
      </p:sp>
    </p:spTree>
    <p:extLst>
      <p:ext uri="{BB962C8B-B14F-4D97-AF65-F5344CB8AC3E}">
        <p14:creationId xmlns:p14="http://schemas.microsoft.com/office/powerpoint/2010/main" val="726231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B542AE-A77F-5D93-E2DD-7D8EADA8F2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FBD877B-F51E-5A54-687D-346563FBD0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55088EC-87E1-88AD-23E2-5B0F7EBBEF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C79E55-2A90-4927-80AE-DFA5F30AD27B}" type="datetimeFigureOut">
              <a:rPr lang="en-IN" smtClean="0"/>
              <a:t>13-03-2024</a:t>
            </a:fld>
            <a:endParaRPr lang="en-IN"/>
          </a:p>
        </p:txBody>
      </p:sp>
      <p:sp>
        <p:nvSpPr>
          <p:cNvPr id="5" name="Footer Placeholder 4">
            <a:extLst>
              <a:ext uri="{FF2B5EF4-FFF2-40B4-BE49-F238E27FC236}">
                <a16:creationId xmlns:a16="http://schemas.microsoft.com/office/drawing/2014/main" id="{C31100F8-CBF4-DA00-D77C-7F66101DA4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DBB091F-7D22-9124-E324-631AA2AEA3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DBD8C6-EEC2-4E3B-B15F-76E3DE079156}" type="slidenum">
              <a:rPr lang="en-IN" smtClean="0"/>
              <a:t>‹#›</a:t>
            </a:fld>
            <a:endParaRPr lang="en-IN"/>
          </a:p>
        </p:txBody>
      </p:sp>
    </p:spTree>
    <p:extLst>
      <p:ext uri="{BB962C8B-B14F-4D97-AF65-F5344CB8AC3E}">
        <p14:creationId xmlns:p14="http://schemas.microsoft.com/office/powerpoint/2010/main" val="3942520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29000">
              <a:srgbClr val="6A90C5"/>
            </a:gs>
            <a:gs pos="56000">
              <a:schemeClr val="accent1">
                <a:lumMod val="45000"/>
                <a:lumOff val="55000"/>
              </a:schemeClr>
            </a:gs>
            <a:gs pos="75000">
              <a:schemeClr val="accent1">
                <a:lumMod val="45000"/>
                <a:lumOff val="55000"/>
              </a:schemeClr>
            </a:gs>
            <a:gs pos="93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2378D41A-BBF1-1998-3BB6-703489AC83A6}"/>
              </a:ext>
            </a:extLst>
          </p:cNvPr>
          <p:cNvSpPr txBox="1"/>
          <p:nvPr/>
        </p:nvSpPr>
        <p:spPr>
          <a:xfrm>
            <a:off x="838200" y="681037"/>
            <a:ext cx="5971309" cy="584775"/>
          </a:xfrm>
          <a:prstGeom prst="rect">
            <a:avLst/>
          </a:prstGeom>
          <a:noFill/>
        </p:spPr>
        <p:txBody>
          <a:bodyPr wrap="square" rtlCol="0">
            <a:spAutoFit/>
          </a:bodyPr>
          <a:lstStyle/>
          <a:p>
            <a:r>
              <a:rPr lang="en-US" sz="3200" b="1" dirty="0">
                <a:solidFill>
                  <a:schemeClr val="bg1"/>
                </a:solidFill>
                <a:latin typeface="Lato" panose="020F0502020204030203" pitchFamily="34" charset="0"/>
              </a:rPr>
              <a:t>E – Commerce Website</a:t>
            </a:r>
          </a:p>
        </p:txBody>
      </p:sp>
      <mc:AlternateContent xmlns:mc="http://schemas.openxmlformats.org/markup-compatibility/2006">
        <mc:Choice xmlns:am3d="http://schemas.microsoft.com/office/drawing/2017/model3d" Requires="am3d">
          <p:graphicFrame>
            <p:nvGraphicFramePr>
              <p:cNvPr id="13" name="3D Model 12" descr="Shopping cart">
                <a:extLst>
                  <a:ext uri="{FF2B5EF4-FFF2-40B4-BE49-F238E27FC236}">
                    <a16:creationId xmlns:a16="http://schemas.microsoft.com/office/drawing/2014/main" id="{59EA5498-74EC-2559-E2AB-5DCA1C1453E8}"/>
                  </a:ext>
                </a:extLst>
              </p:cNvPr>
              <p:cNvGraphicFramePr>
                <a:graphicFrameLocks noChangeAspect="1"/>
              </p:cNvGraphicFramePr>
              <p:nvPr>
                <p:extLst>
                  <p:ext uri="{D42A27DB-BD31-4B8C-83A1-F6EECF244321}">
                    <p14:modId xmlns:p14="http://schemas.microsoft.com/office/powerpoint/2010/main" val="1818825550"/>
                  </p:ext>
                </p:extLst>
              </p:nvPr>
            </p:nvGraphicFramePr>
            <p:xfrm>
              <a:off x="838200" y="2096808"/>
              <a:ext cx="3587783" cy="4463318"/>
            </p:xfrm>
            <a:graphic>
              <a:graphicData uri="http://schemas.microsoft.com/office/drawing/2017/model3d">
                <am3d:model3d r:embed="rId2">
                  <am3d:spPr>
                    <a:xfrm>
                      <a:off x="0" y="0"/>
                      <a:ext cx="3587783" cy="4463318"/>
                    </a:xfrm>
                    <a:prstGeom prst="rect">
                      <a:avLst/>
                    </a:prstGeom>
                  </am3d:spPr>
                  <am3d:camera>
                    <am3d:pos x="0" y="0" z="68201210"/>
                    <am3d:up dx="0" dy="36000000" dz="0"/>
                    <am3d:lookAt x="0" y="0" z="0"/>
                    <am3d:perspective fov="2700000"/>
                  </am3d:camera>
                  <am3d:trans>
                    <am3d:meterPerModelUnit n="4871743" d="1000000"/>
                    <am3d:preTrans dx="0" dy="-18036920" dz="-374796"/>
                    <am3d:scale>
                      <am3d:sx n="1000000" d="1000000"/>
                      <am3d:sy n="1000000" d="1000000"/>
                      <am3d:sz n="1000000" d="1000000"/>
                    </am3d:scale>
                    <am3d:rot ax="1004653" ay="3642184" az="882096"/>
                    <am3d:postTrans dx="0" dy="0" dz="0"/>
                  </am3d:trans>
                  <am3d:raster rName="Office3DRenderer" rVer="16.0.8326">
                    <am3d:blip r:embed="rId3"/>
                  </am3d:raster>
                  <am3d:objViewport viewportSz="530078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descr="Shopping cart">
                <a:extLst>
                  <a:ext uri="{FF2B5EF4-FFF2-40B4-BE49-F238E27FC236}">
                    <a16:creationId xmlns:a16="http://schemas.microsoft.com/office/drawing/2014/main" id="{59EA5498-74EC-2559-E2AB-5DCA1C1453E8}"/>
                  </a:ext>
                </a:extLst>
              </p:cNvPr>
              <p:cNvPicPr>
                <a:picLocks noGrp="1" noRot="1" noChangeAspect="1" noMove="1" noResize="1" noEditPoints="1" noAdjustHandles="1" noChangeArrowheads="1" noChangeShapeType="1" noCrop="1"/>
              </p:cNvPicPr>
              <p:nvPr/>
            </p:nvPicPr>
            <p:blipFill>
              <a:blip r:embed="rId3"/>
              <a:stretch>
                <a:fillRect/>
              </a:stretch>
            </p:blipFill>
            <p:spPr>
              <a:xfrm>
                <a:off x="838200" y="2096808"/>
                <a:ext cx="3587783" cy="4463318"/>
              </a:xfrm>
              <a:prstGeom prst="rect">
                <a:avLst/>
              </a:prstGeom>
            </p:spPr>
          </p:pic>
        </mc:Fallback>
      </mc:AlternateContent>
      <p:sp>
        <p:nvSpPr>
          <p:cNvPr id="18" name="TextBox 17">
            <a:extLst>
              <a:ext uri="{FF2B5EF4-FFF2-40B4-BE49-F238E27FC236}">
                <a16:creationId xmlns:a16="http://schemas.microsoft.com/office/drawing/2014/main" id="{A5B2CB08-4BDF-0290-529C-81FC590638E1}"/>
              </a:ext>
            </a:extLst>
          </p:cNvPr>
          <p:cNvSpPr txBox="1"/>
          <p:nvPr/>
        </p:nvSpPr>
        <p:spPr>
          <a:xfrm>
            <a:off x="838200" y="1204257"/>
            <a:ext cx="7802880" cy="369332"/>
          </a:xfrm>
          <a:prstGeom prst="rect">
            <a:avLst/>
          </a:prstGeom>
          <a:noFill/>
        </p:spPr>
        <p:txBody>
          <a:bodyPr wrap="square">
            <a:spAutoFit/>
          </a:bodyPr>
          <a:lstStyle/>
          <a:p>
            <a:r>
              <a:rPr lang="en-US" sz="1800" dirty="0">
                <a:solidFill>
                  <a:schemeClr val="bg1"/>
                </a:solidFill>
                <a:latin typeface="Lato" panose="020F0502020204030203" pitchFamily="34" charset="0"/>
              </a:rPr>
              <a:t>By Team </a:t>
            </a:r>
            <a:r>
              <a:rPr lang="en-US" sz="1800" dirty="0" err="1">
                <a:solidFill>
                  <a:schemeClr val="bg1"/>
                </a:solidFill>
                <a:latin typeface="Lato" panose="020F0502020204030203" pitchFamily="34" charset="0"/>
              </a:rPr>
              <a:t>Azgar</a:t>
            </a:r>
            <a:endParaRPr lang="en-IN" sz="2800" dirty="0">
              <a:solidFill>
                <a:schemeClr val="bg1"/>
              </a:solidFill>
              <a:latin typeface="Lato" panose="020F0502020204030203" pitchFamily="34" charset="0"/>
            </a:endParaRPr>
          </a:p>
        </p:txBody>
      </p:sp>
    </p:spTree>
    <p:extLst>
      <p:ext uri="{BB962C8B-B14F-4D97-AF65-F5344CB8AC3E}">
        <p14:creationId xmlns:p14="http://schemas.microsoft.com/office/powerpoint/2010/main" val="1841553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1" nodeType="clickEffect">
                                  <p:stCondLst>
                                    <p:cond delay="0"/>
                                  </p:stCondLst>
                                  <p:iterate type="lt">
                                    <p:tmPct val="0"/>
                                  </p:iterate>
                                  <p:childTnLst>
                                    <p:set>
                                      <p:cBhvr>
                                        <p:cTn id="13" dur="1" fill="hold">
                                          <p:stCondLst>
                                            <p:cond delay="0"/>
                                          </p:stCondLst>
                                        </p:cTn>
                                        <p:tgtEl>
                                          <p:spTgt spid="18"/>
                                        </p:tgtEl>
                                        <p:attrNameLst>
                                          <p:attrName>style.visibility</p:attrName>
                                        </p:attrNameLst>
                                      </p:cBhvr>
                                      <p:to>
                                        <p:strVal val="visible"/>
                                      </p:to>
                                    </p:set>
                                    <p:animEffect transition="in" filter="fade">
                                      <p:cBhvr>
                                        <p:cTn id="14" dur="500"/>
                                        <p:tgtEl>
                                          <p:spTgt spid="18"/>
                                        </p:tgtEl>
                                      </p:cBhvr>
                                    </p:animEffect>
                                  </p:childTnLst>
                                </p:cTn>
                              </p:par>
                            </p:childTnLst>
                          </p:cTn>
                        </p:par>
                      </p:childTnLst>
                    </p:cTn>
                  </p:par>
                  <p:par>
                    <p:cTn id="15" fill="hold">
                      <p:stCondLst>
                        <p:cond delay="indefinite"/>
                      </p:stCondLst>
                      <p:childTnLst>
                        <p:par>
                          <p:cTn id="16" fill="hold">
                            <p:stCondLst>
                              <p:cond delay="0"/>
                            </p:stCondLst>
                            <p:childTnLst>
                              <p:par>
                                <p:cTn id="17" presetID="34" presetClass="emph" presetSubtype="0" fill="hold" grpId="0" nodeType="clickEffect">
                                  <p:stCondLst>
                                    <p:cond delay="0"/>
                                  </p:stCondLst>
                                  <p:iterate type="lt">
                                    <p:tmPct val="10000"/>
                                  </p:iterate>
                                  <p:childTnLst>
                                    <p:animMotion origin="layout" path="M 0.0 0.0 L 0.0 -0.07213" pathEditMode="relative" ptsTypes="">
                                      <p:cBhvr>
                                        <p:cTn id="18" dur="250" accel="50000" decel="50000" autoRev="1" fill="hold">
                                          <p:stCondLst>
                                            <p:cond delay="0"/>
                                          </p:stCondLst>
                                        </p:cTn>
                                        <p:tgtEl>
                                          <p:spTgt spid="18"/>
                                        </p:tgtEl>
                                        <p:attrNameLst>
                                          <p:attrName>ppt_x</p:attrName>
                                          <p:attrName>ppt_y</p:attrName>
                                        </p:attrNameLst>
                                      </p:cBhvr>
                                    </p:animMotion>
                                    <p:animRot by="1500000">
                                      <p:cBhvr>
                                        <p:cTn id="19" dur="125" fill="hold">
                                          <p:stCondLst>
                                            <p:cond delay="0"/>
                                          </p:stCondLst>
                                        </p:cTn>
                                        <p:tgtEl>
                                          <p:spTgt spid="18"/>
                                        </p:tgtEl>
                                        <p:attrNameLst>
                                          <p:attrName>r</p:attrName>
                                        </p:attrNameLst>
                                      </p:cBhvr>
                                    </p:animRot>
                                    <p:animRot by="-1500000">
                                      <p:cBhvr>
                                        <p:cTn id="20" dur="125" fill="hold">
                                          <p:stCondLst>
                                            <p:cond delay="125"/>
                                          </p:stCondLst>
                                        </p:cTn>
                                        <p:tgtEl>
                                          <p:spTgt spid="18"/>
                                        </p:tgtEl>
                                        <p:attrNameLst>
                                          <p:attrName>r</p:attrName>
                                        </p:attrNameLst>
                                      </p:cBhvr>
                                    </p:animRot>
                                    <p:animRot by="-1500000">
                                      <p:cBhvr>
                                        <p:cTn id="21" dur="125" fill="hold">
                                          <p:stCondLst>
                                            <p:cond delay="250"/>
                                          </p:stCondLst>
                                        </p:cTn>
                                        <p:tgtEl>
                                          <p:spTgt spid="18"/>
                                        </p:tgtEl>
                                        <p:attrNameLst>
                                          <p:attrName>r</p:attrName>
                                        </p:attrNameLst>
                                      </p:cBhvr>
                                    </p:animRot>
                                    <p:animRot by="1500000">
                                      <p:cBhvr>
                                        <p:cTn id="22" dur="125" fill="hold">
                                          <p:stCondLst>
                                            <p:cond delay="375"/>
                                          </p:stCondLst>
                                        </p:cTn>
                                        <p:tgtEl>
                                          <p:spTgt spid="18"/>
                                        </p:tgtEl>
                                        <p:attrNameLst>
                                          <p:attrName>r</p:attrName>
                                        </p:attrNameLst>
                                      </p:cBhvr>
                                    </p:animRot>
                                  </p:childTnLst>
                                </p:cTn>
                              </p:par>
                            </p:childTnLst>
                          </p:cTn>
                        </p:par>
                      </p:childTnLst>
                    </p:cTn>
                  </p:par>
                  <p:par>
                    <p:cTn id="23" fill="hold">
                      <p:stCondLst>
                        <p:cond delay="indefinite"/>
                      </p:stCondLst>
                      <p:childTnLst>
                        <p:par>
                          <p:cTn id="24" fill="hold">
                            <p:stCondLst>
                              <p:cond delay="0"/>
                            </p:stCondLst>
                            <p:childTnLst>
                              <p:par>
                                <p:cTn id="25" presetID="60" presetClass="entr" presetSubtype="2"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1000"/>
                                        <p:tgtEl>
                                          <p:spTgt spid="13"/>
                                        </p:tgtEl>
                                      </p:cBhvr>
                                    </p:animEffect>
                                    <p:anim calcmode="lin" valueType="num">
                                      <p:cBhvr additive="sum">
                                        <p:cTn id="28" dur="1000" fill="hold"/>
                                        <p:tgtEl>
                                          <p:spTgt spid="13"/>
                                        </p:tgtEl>
                                        <p:attrNameLst>
                                          <p:attrName>3d.object.rotation.y</p:attrName>
                                        </p:attrNameLst>
                                      </p:cBhvr>
                                      <p:tavLst>
                                        <p:tav tm="0">
                                          <p:val>
                                            <p:fltVal val="-40"/>
                                          </p:val>
                                        </p:tav>
                                        <p:tav tm="3330">
                                          <p:val>
                                            <p:fltVal val="-39.8698"/>
                                          </p:val>
                                        </p:tav>
                                        <p:tav tm="6660">
                                          <p:val>
                                            <p:fltVal val="-39.4913"/>
                                          </p:val>
                                        </p:tav>
                                        <p:tav tm="9990">
                                          <p:val>
                                            <p:fltVal val="-38.8821"/>
                                          </p:val>
                                        </p:tav>
                                        <p:tav tm="13320">
                                          <p:val>
                                            <p:fltVal val="-38.0599"/>
                                          </p:val>
                                        </p:tav>
                                        <p:tav tm="16650">
                                          <p:val>
                                            <p:fltVal val="-37.0425"/>
                                          </p:val>
                                        </p:tav>
                                        <p:tav tm="19970">
                                          <p:val>
                                            <p:fltVal val="-35.8515"/>
                                          </p:val>
                                        </p:tav>
                                        <p:tav tm="23290">
                                          <p:val>
                                            <p:fltVal val="-34.5015"/>
                                          </p:val>
                                        </p:tav>
                                        <p:tav tm="26620">
                                          <p:val>
                                            <p:fltVal val="-33.0055"/>
                                          </p:val>
                                        </p:tav>
                                        <p:tav tm="29950">
                                          <p:val>
                                            <p:fltVal val="-31.3851"/>
                                          </p:val>
                                        </p:tav>
                                        <p:tav tm="33280">
                                          <p:val>
                                            <p:fltVal val="-29.658"/>
                                          </p:val>
                                        </p:tav>
                                        <p:tav tm="36610">
                                          <p:val>
                                            <p:fltVal val="-27.8419"/>
                                          </p:val>
                                        </p:tav>
                                        <p:tav tm="39940">
                                          <p:val>
                                            <p:fltVal val="-25.9545"/>
                                          </p:val>
                                        </p:tav>
                                        <p:tav tm="43270">
                                          <p:val>
                                            <p:fltVal val="-24.0136"/>
                                          </p:val>
                                        </p:tav>
                                        <p:tav tm="46600">
                                          <p:val>
                                            <p:fltVal val="-22.0368"/>
                                          </p:val>
                                        </p:tav>
                                        <p:tav tm="49930">
                                          <p:val>
                                            <p:fltVal val="-20.0419"/>
                                          </p:val>
                                        </p:tav>
                                        <p:tav tm="53250">
                                          <p:val>
                                            <p:fltVal val="-18.0527"/>
                                          </p:val>
                                        </p:tav>
                                        <p:tav tm="56580">
                                          <p:val>
                                            <p:fltVal val="-16.0747"/>
                                          </p:val>
                                        </p:tav>
                                        <p:tav tm="59900">
                                          <p:val>
                                            <p:fltVal val="-14.1376"/>
                                          </p:val>
                                        </p:tav>
                                        <p:tav tm="63220">
                                          <p:val>
                                            <p:fltVal val="-12.2528"/>
                                          </p:val>
                                        </p:tav>
                                        <p:tav tm="66540">
                                          <p:val>
                                            <p:fltVal val="-10.4379"/>
                                          </p:val>
                                        </p:tav>
                                        <p:tav tm="69870">
                                          <p:val>
                                            <p:fltVal val="-8.7056"/>
                                          </p:val>
                                        </p:tav>
                                        <p:tav tm="73190">
                                          <p:val>
                                            <p:fltVal val="-7.0836"/>
                                          </p:val>
                                        </p:tav>
                                        <p:tav tm="76510">
                                          <p:val>
                                            <p:fltVal val="-5.5844"/>
                                          </p:val>
                                        </p:tav>
                                        <p:tav tm="79830">
                                          <p:val>
                                            <p:fltVal val="-4.2254"/>
                                          </p:val>
                                        </p:tav>
                                        <p:tav tm="83160">
                                          <p:val>
                                            <p:fltVal val="-3.0209"/>
                                          </p:val>
                                        </p:tav>
                                        <p:tav tm="86480">
                                          <p:val>
                                            <p:fltVal val="-1.9957"/>
                                          </p:val>
                                        </p:tav>
                                        <p:tav tm="89800">
                                          <p:val>
                                            <p:fltVal val="-1.1635"/>
                                          </p:val>
                                        </p:tav>
                                        <p:tav tm="93120">
                                          <p:val>
                                            <p:fltVal val="-0.5419"/>
                                          </p:val>
                                        </p:tav>
                                        <p:tav tm="96450">
                                          <p:val>
                                            <p:fltVal val="-0.1476"/>
                                          </p:val>
                                        </p:tav>
                                        <p:tav tm="100000">
                                          <p:val>
                                            <p:fltVal val="0"/>
                                          </p:val>
                                        </p:tav>
                                      </p:tavLst>
                                    </p:anim>
                                    <p:anim calcmode="lin" valueType="num">
                                      <p:cBhvr additive="mult">
                                        <p:cTn id="29" dur="1000" fill="hold"/>
                                        <p:tgtEl>
                                          <p:spTgt spid="13"/>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0" dur="1000" fill="hold"/>
                                        <p:tgtEl>
                                          <p:spTgt spid="13"/>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31" dur="1000" fill="hold"/>
                                        <p:tgtEl>
                                          <p:spTgt spid="13"/>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8" grpId="0"/>
      <p:bldP spid="18" grpId="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a:gsLst>
            <a:gs pos="29000">
              <a:srgbClr val="6A90C5"/>
            </a:gs>
            <a:gs pos="56000">
              <a:schemeClr val="accent1">
                <a:lumMod val="45000"/>
                <a:lumOff val="55000"/>
              </a:schemeClr>
            </a:gs>
            <a:gs pos="75000">
              <a:schemeClr val="accent1">
                <a:lumMod val="45000"/>
                <a:lumOff val="55000"/>
              </a:schemeClr>
            </a:gs>
            <a:gs pos="93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2378D41A-BBF1-1998-3BB6-703489AC83A6}"/>
              </a:ext>
            </a:extLst>
          </p:cNvPr>
          <p:cNvSpPr txBox="1"/>
          <p:nvPr/>
        </p:nvSpPr>
        <p:spPr>
          <a:xfrm>
            <a:off x="838200" y="681037"/>
            <a:ext cx="5971309" cy="584775"/>
          </a:xfrm>
          <a:prstGeom prst="rect">
            <a:avLst/>
          </a:prstGeom>
          <a:noFill/>
        </p:spPr>
        <p:txBody>
          <a:bodyPr wrap="square" rtlCol="0">
            <a:spAutoFit/>
          </a:bodyPr>
          <a:lstStyle/>
          <a:p>
            <a:r>
              <a:rPr lang="en-US" sz="3200" b="1" dirty="0">
                <a:solidFill>
                  <a:schemeClr val="bg1"/>
                </a:solidFill>
                <a:latin typeface="Lato" panose="020F0502020204030203" pitchFamily="34" charset="0"/>
              </a:rPr>
              <a:t>Team </a:t>
            </a:r>
            <a:r>
              <a:rPr lang="en-US" sz="3200" b="1" dirty="0" err="1">
                <a:solidFill>
                  <a:schemeClr val="bg1"/>
                </a:solidFill>
                <a:latin typeface="Lato" panose="020F0502020204030203" pitchFamily="34" charset="0"/>
              </a:rPr>
              <a:t>Azgar</a:t>
            </a:r>
            <a:endParaRPr lang="en-US" sz="3200" b="1" dirty="0">
              <a:solidFill>
                <a:schemeClr val="bg1"/>
              </a:solidFill>
              <a:latin typeface="Lato" panose="020F0502020204030203" pitchFamily="34" charset="0"/>
            </a:endParaRPr>
          </a:p>
        </p:txBody>
      </p:sp>
      <mc:AlternateContent xmlns:mc="http://schemas.openxmlformats.org/markup-compatibility/2006">
        <mc:Choice xmlns:am3d="http://schemas.microsoft.com/office/drawing/2017/model3d" Requires="am3d">
          <p:graphicFrame>
            <p:nvGraphicFramePr>
              <p:cNvPr id="2" name="3D Model 1" descr="Shopping cart">
                <a:extLst>
                  <a:ext uri="{FF2B5EF4-FFF2-40B4-BE49-F238E27FC236}">
                    <a16:creationId xmlns:a16="http://schemas.microsoft.com/office/drawing/2014/main" id="{8A2802E3-03B3-FC33-124F-ECA04047D17C}"/>
                  </a:ext>
                </a:extLst>
              </p:cNvPr>
              <p:cNvGraphicFramePr>
                <a:graphicFrameLocks noChangeAspect="1"/>
              </p:cNvGraphicFramePr>
              <p:nvPr>
                <p:extLst>
                  <p:ext uri="{D42A27DB-BD31-4B8C-83A1-F6EECF244321}">
                    <p14:modId xmlns:p14="http://schemas.microsoft.com/office/powerpoint/2010/main" val="992756499"/>
                  </p:ext>
                </p:extLst>
              </p:nvPr>
            </p:nvGraphicFramePr>
            <p:xfrm>
              <a:off x="8132260" y="1999273"/>
              <a:ext cx="3473583" cy="4786884"/>
            </p:xfrm>
            <a:graphic>
              <a:graphicData uri="http://schemas.microsoft.com/office/drawing/2017/model3d">
                <am3d:model3d r:embed="rId2">
                  <am3d:spPr>
                    <a:xfrm>
                      <a:off x="0" y="0"/>
                      <a:ext cx="3473583" cy="4786884"/>
                    </a:xfrm>
                    <a:prstGeom prst="rect">
                      <a:avLst/>
                    </a:prstGeom>
                  </am3d:spPr>
                  <am3d:camera>
                    <am3d:pos x="0" y="0" z="68201210"/>
                    <am3d:up dx="0" dy="36000000" dz="0"/>
                    <am3d:lookAt x="0" y="0" z="0"/>
                    <am3d:perspective fov="2700000"/>
                  </am3d:camera>
                  <am3d:trans>
                    <am3d:meterPerModelUnit n="4871743" d="1000000"/>
                    <am3d:preTrans dx="0" dy="-18036920" dz="-374796"/>
                    <am3d:scale>
                      <am3d:sx n="1000000" d="1000000"/>
                      <am3d:sy n="1000000" d="1000000"/>
                      <am3d:sz n="1000000" d="1000000"/>
                    </am3d:scale>
                    <am3d:rot ax="1358188" ay="-2632296" az="-967171"/>
                    <am3d:postTrans dx="0" dy="0" dz="0"/>
                  </am3d:trans>
                  <am3d:raster rName="Office3DRenderer" rVer="16.0.8326">
                    <am3d:blip r:embed="rId3"/>
                  </am3d:raster>
                  <am3d:objViewport viewportSz="530078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Shopping cart">
                <a:extLst>
                  <a:ext uri="{FF2B5EF4-FFF2-40B4-BE49-F238E27FC236}">
                    <a16:creationId xmlns:a16="http://schemas.microsoft.com/office/drawing/2014/main" id="{8A2802E3-03B3-FC33-124F-ECA04047D17C}"/>
                  </a:ext>
                </a:extLst>
              </p:cNvPr>
              <p:cNvPicPr>
                <a:picLocks noGrp="1" noRot="1" noChangeAspect="1" noMove="1" noResize="1" noEditPoints="1" noAdjustHandles="1" noChangeArrowheads="1" noChangeShapeType="1" noCrop="1"/>
              </p:cNvPicPr>
              <p:nvPr/>
            </p:nvPicPr>
            <p:blipFill>
              <a:blip r:embed="rId3"/>
              <a:stretch>
                <a:fillRect/>
              </a:stretch>
            </p:blipFill>
            <p:spPr>
              <a:xfrm>
                <a:off x="8132260" y="1999273"/>
                <a:ext cx="3473583" cy="4786884"/>
              </a:xfrm>
              <a:prstGeom prst="rect">
                <a:avLst/>
              </a:prstGeom>
            </p:spPr>
          </p:pic>
        </mc:Fallback>
      </mc:AlternateContent>
      <p:sp>
        <p:nvSpPr>
          <p:cNvPr id="4" name="Content Placeholder 2">
            <a:extLst>
              <a:ext uri="{FF2B5EF4-FFF2-40B4-BE49-F238E27FC236}">
                <a16:creationId xmlns:a16="http://schemas.microsoft.com/office/drawing/2014/main" id="{2E4ABF74-0BD9-F7B7-7202-27C58A670312}"/>
              </a:ext>
            </a:extLst>
          </p:cNvPr>
          <p:cNvSpPr>
            <a:spLocks noGrp="1"/>
          </p:cNvSpPr>
          <p:nvPr>
            <p:ph idx="1"/>
          </p:nvPr>
        </p:nvSpPr>
        <p:spPr>
          <a:xfrm>
            <a:off x="838200" y="1587731"/>
            <a:ext cx="10515600" cy="4589232"/>
          </a:xfrm>
        </p:spPr>
        <p:txBody>
          <a:bodyPr anchor="ctr"/>
          <a:lstStyle/>
          <a:p>
            <a:pPr marL="0" indent="0">
              <a:buNone/>
            </a:pPr>
            <a:r>
              <a:rPr lang="en-US" b="1" dirty="0" err="1">
                <a:solidFill>
                  <a:schemeClr val="bg1"/>
                </a:solidFill>
                <a:latin typeface="Lato" panose="020F0502020204030203" pitchFamily="34" charset="0"/>
              </a:rPr>
              <a:t>Ashika</a:t>
            </a:r>
            <a:r>
              <a:rPr lang="en-US" b="1" dirty="0">
                <a:solidFill>
                  <a:schemeClr val="bg1"/>
                </a:solidFill>
                <a:latin typeface="Lato" panose="020F0502020204030203" pitchFamily="34" charset="0"/>
              </a:rPr>
              <a:t> Srivastava</a:t>
            </a:r>
            <a:br>
              <a:rPr lang="en-US" b="1" dirty="0">
                <a:solidFill>
                  <a:schemeClr val="bg1"/>
                </a:solidFill>
                <a:latin typeface="Lato" panose="020F0502020204030203" pitchFamily="34" charset="0"/>
              </a:rPr>
            </a:br>
            <a:r>
              <a:rPr lang="en-US" sz="2000" dirty="0">
                <a:solidFill>
                  <a:schemeClr val="bg1"/>
                </a:solidFill>
                <a:latin typeface="Lato" panose="020F0502020204030203" pitchFamily="34" charset="0"/>
              </a:rPr>
              <a:t>E23CSEU1892</a:t>
            </a:r>
          </a:p>
          <a:p>
            <a:pPr marL="0" indent="0">
              <a:buNone/>
            </a:pPr>
            <a:endParaRPr lang="en-US" dirty="0">
              <a:solidFill>
                <a:schemeClr val="bg1"/>
              </a:solidFill>
              <a:latin typeface="Lato" panose="020F0502020204030203" pitchFamily="34" charset="0"/>
            </a:endParaRPr>
          </a:p>
          <a:p>
            <a:pPr marL="0" indent="0">
              <a:buNone/>
            </a:pPr>
            <a:r>
              <a:rPr lang="en-US" b="1" dirty="0">
                <a:solidFill>
                  <a:schemeClr val="bg1"/>
                </a:solidFill>
                <a:latin typeface="Lato" panose="020F0502020204030203" pitchFamily="34" charset="0"/>
              </a:rPr>
              <a:t>Shreya Tripathi</a:t>
            </a:r>
            <a:br>
              <a:rPr lang="en-US" b="1" dirty="0">
                <a:solidFill>
                  <a:schemeClr val="bg1"/>
                </a:solidFill>
                <a:latin typeface="Lato" panose="020F0502020204030203" pitchFamily="34" charset="0"/>
              </a:rPr>
            </a:br>
            <a:r>
              <a:rPr lang="en-US" sz="2000" dirty="0">
                <a:solidFill>
                  <a:schemeClr val="bg1"/>
                </a:solidFill>
                <a:latin typeface="Lato" panose="020F0502020204030203" pitchFamily="34" charset="0"/>
              </a:rPr>
              <a:t>E23CSEU1918</a:t>
            </a:r>
          </a:p>
          <a:p>
            <a:pPr marL="0" indent="0">
              <a:buNone/>
            </a:pPr>
            <a:endParaRPr lang="en-US" dirty="0">
              <a:solidFill>
                <a:schemeClr val="bg1"/>
              </a:solidFill>
              <a:latin typeface="Lato" panose="020F0502020204030203" pitchFamily="34" charset="0"/>
            </a:endParaRPr>
          </a:p>
          <a:p>
            <a:pPr marL="0" indent="0">
              <a:buNone/>
            </a:pPr>
            <a:r>
              <a:rPr lang="en-US" b="1" dirty="0">
                <a:solidFill>
                  <a:schemeClr val="bg1"/>
                </a:solidFill>
                <a:latin typeface="Lato" panose="020F0502020204030203" pitchFamily="34" charset="0"/>
              </a:rPr>
              <a:t>Shardul Dhekane</a:t>
            </a:r>
            <a:br>
              <a:rPr lang="en-US" b="1" dirty="0">
                <a:solidFill>
                  <a:schemeClr val="bg1"/>
                </a:solidFill>
                <a:latin typeface="Lato" panose="020F0502020204030203" pitchFamily="34" charset="0"/>
              </a:rPr>
            </a:br>
            <a:r>
              <a:rPr lang="en-US" sz="2000" dirty="0">
                <a:solidFill>
                  <a:schemeClr val="bg1"/>
                </a:solidFill>
                <a:latin typeface="Lato" panose="020F0502020204030203" pitchFamily="34" charset="0"/>
              </a:rPr>
              <a:t>E23CSEU1896</a:t>
            </a:r>
          </a:p>
        </p:txBody>
      </p:sp>
    </p:spTree>
    <p:extLst>
      <p:ext uri="{BB962C8B-B14F-4D97-AF65-F5344CB8AC3E}">
        <p14:creationId xmlns:p14="http://schemas.microsoft.com/office/powerpoint/2010/main" val="77320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6A90C5"/>
        </a:soli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65D1AAF8-39D7-31F9-BCF5-9052D846D4F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8905" y="0"/>
            <a:ext cx="13499999" cy="6858000"/>
          </a:xfrm>
        </p:spPr>
      </p:pic>
      <p:sp>
        <p:nvSpPr>
          <p:cNvPr id="10" name="TextBox 9">
            <a:extLst>
              <a:ext uri="{FF2B5EF4-FFF2-40B4-BE49-F238E27FC236}">
                <a16:creationId xmlns:a16="http://schemas.microsoft.com/office/drawing/2014/main" id="{A4CC1146-5BF9-59C0-4C61-4F33585DF818}"/>
              </a:ext>
            </a:extLst>
          </p:cNvPr>
          <p:cNvSpPr txBox="1"/>
          <p:nvPr/>
        </p:nvSpPr>
        <p:spPr>
          <a:xfrm>
            <a:off x="1159625" y="725440"/>
            <a:ext cx="4621877" cy="677108"/>
          </a:xfrm>
          <a:prstGeom prst="rect">
            <a:avLst/>
          </a:prstGeom>
          <a:noFill/>
        </p:spPr>
        <p:txBody>
          <a:bodyPr wrap="square" rtlCol="0">
            <a:spAutoFit/>
          </a:bodyPr>
          <a:lstStyle/>
          <a:p>
            <a:r>
              <a:rPr lang="en-US" sz="2000" dirty="0">
                <a:solidFill>
                  <a:schemeClr val="bg1"/>
                </a:solidFill>
                <a:latin typeface="Aptos Display" panose="020B0004020202020204" pitchFamily="34" charset="0"/>
              </a:rPr>
              <a:t>Presenting -</a:t>
            </a:r>
          </a:p>
          <a:p>
            <a:endParaRPr lang="en-IN" dirty="0">
              <a:latin typeface="Aptos Display" panose="020B0004020202020204" pitchFamily="34" charset="0"/>
            </a:endParaRPr>
          </a:p>
        </p:txBody>
      </p:sp>
      <p:sp>
        <p:nvSpPr>
          <p:cNvPr id="11" name="TextBox 10">
            <a:extLst>
              <a:ext uri="{FF2B5EF4-FFF2-40B4-BE49-F238E27FC236}">
                <a16:creationId xmlns:a16="http://schemas.microsoft.com/office/drawing/2014/main" id="{9B53773D-C871-F598-2558-97C2A5F12E88}"/>
              </a:ext>
            </a:extLst>
          </p:cNvPr>
          <p:cNvSpPr txBox="1"/>
          <p:nvPr/>
        </p:nvSpPr>
        <p:spPr>
          <a:xfrm>
            <a:off x="2600946" y="1438583"/>
            <a:ext cx="2196429" cy="1200329"/>
          </a:xfrm>
          <a:prstGeom prst="rect">
            <a:avLst/>
          </a:prstGeom>
          <a:noFill/>
        </p:spPr>
        <p:txBody>
          <a:bodyPr wrap="square" rtlCol="0">
            <a:spAutoFit/>
          </a:bodyPr>
          <a:lstStyle/>
          <a:p>
            <a:r>
              <a:rPr lang="en-US" sz="7200" dirty="0">
                <a:solidFill>
                  <a:schemeClr val="bg1"/>
                </a:solidFill>
                <a:latin typeface="Berlin Sans FB Demi" panose="020E0802020502020306" pitchFamily="34" charset="0"/>
              </a:rPr>
              <a:t>NILE</a:t>
            </a:r>
            <a:endParaRPr lang="en-IN" sz="7200" dirty="0">
              <a:solidFill>
                <a:schemeClr val="bg1"/>
              </a:solidFill>
              <a:latin typeface="Berlin Sans FB Demi" panose="020E0802020502020306" pitchFamily="34" charset="0"/>
            </a:endParaRPr>
          </a:p>
        </p:txBody>
      </p:sp>
      <p:sp>
        <p:nvSpPr>
          <p:cNvPr id="13" name="TextBox 12">
            <a:extLst>
              <a:ext uri="{FF2B5EF4-FFF2-40B4-BE49-F238E27FC236}">
                <a16:creationId xmlns:a16="http://schemas.microsoft.com/office/drawing/2014/main" id="{B7069837-97EF-7CE7-2BDA-D3A1D2CEC2AE}"/>
              </a:ext>
            </a:extLst>
          </p:cNvPr>
          <p:cNvSpPr txBox="1"/>
          <p:nvPr/>
        </p:nvSpPr>
        <p:spPr>
          <a:xfrm>
            <a:off x="490448" y="3013501"/>
            <a:ext cx="6417427" cy="830997"/>
          </a:xfrm>
          <a:prstGeom prst="rect">
            <a:avLst/>
          </a:prstGeom>
          <a:noFill/>
        </p:spPr>
        <p:txBody>
          <a:bodyPr wrap="square" rtlCol="0">
            <a:spAutoFit/>
          </a:bodyPr>
          <a:lstStyle/>
          <a:p>
            <a:pPr algn="ctr"/>
            <a:r>
              <a:rPr lang="en-US" sz="2400" b="1" dirty="0">
                <a:solidFill>
                  <a:schemeClr val="bg1"/>
                </a:solidFill>
                <a:latin typeface="Lato" panose="020F0502020204030203" pitchFamily="34" charset="0"/>
              </a:rPr>
              <a:t>An e-commerce site to make shopping experience smoother and easier</a:t>
            </a:r>
            <a:endParaRPr lang="en-IN" sz="2400" b="1" dirty="0">
              <a:solidFill>
                <a:schemeClr val="bg1"/>
              </a:solidFill>
              <a:latin typeface="Lato" panose="020F0502020204030203" pitchFamily="34" charset="0"/>
            </a:endParaRPr>
          </a:p>
        </p:txBody>
      </p:sp>
    </p:spTree>
    <p:extLst>
      <p:ext uri="{BB962C8B-B14F-4D97-AF65-F5344CB8AC3E}">
        <p14:creationId xmlns:p14="http://schemas.microsoft.com/office/powerpoint/2010/main" val="9470815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grpId="0" nodeType="clickEffect">
                                  <p:stCondLst>
                                    <p:cond delay="0"/>
                                  </p:stCondLst>
                                  <p:childTnLst>
                                    <p:set>
                                      <p:cBhvr>
                                        <p:cTn id="16" dur="1" fill="hold">
                                          <p:stCondLst>
                                            <p:cond delay="0"/>
                                          </p:stCondLst>
                                        </p:cTn>
                                        <p:tgtEl>
                                          <p:spTgt spid="13">
                                            <p:txEl>
                                              <p:pRg st="0" end="0"/>
                                            </p:txEl>
                                          </p:spTgt>
                                        </p:tgtEl>
                                        <p:attrNameLst>
                                          <p:attrName>style.visibility</p:attrName>
                                        </p:attrNameLst>
                                      </p:cBhvr>
                                      <p:to>
                                        <p:strVal val="visible"/>
                                      </p:to>
                                    </p:set>
                                    <p:animEffect transition="in" filter="fade">
                                      <p:cBhvr>
                                        <p:cTn id="17" dur="1000"/>
                                        <p:tgtEl>
                                          <p:spTgt spid="13">
                                            <p:txEl>
                                              <p:pRg st="0" end="0"/>
                                            </p:txEl>
                                          </p:spTgt>
                                        </p:tgtEl>
                                      </p:cBhvr>
                                    </p:animEffect>
                                    <p:anim calcmode="lin" valueType="num">
                                      <p:cBhvr>
                                        <p:cTn id="1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3" grpId="0" build="allAtOnce"/>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a:gsLst>
            <a:gs pos="29000">
              <a:srgbClr val="6A90C5"/>
            </a:gs>
            <a:gs pos="56000">
              <a:schemeClr val="accent1">
                <a:lumMod val="45000"/>
                <a:lumOff val="55000"/>
              </a:schemeClr>
            </a:gs>
            <a:gs pos="75000">
              <a:schemeClr val="accent1">
                <a:lumMod val="45000"/>
                <a:lumOff val="55000"/>
              </a:schemeClr>
            </a:gs>
            <a:gs pos="93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2378D41A-BBF1-1998-3BB6-703489AC83A6}"/>
              </a:ext>
            </a:extLst>
          </p:cNvPr>
          <p:cNvSpPr txBox="1"/>
          <p:nvPr/>
        </p:nvSpPr>
        <p:spPr>
          <a:xfrm>
            <a:off x="838200" y="501848"/>
            <a:ext cx="5971309" cy="707886"/>
          </a:xfrm>
          <a:prstGeom prst="rect">
            <a:avLst/>
          </a:prstGeom>
          <a:noFill/>
        </p:spPr>
        <p:txBody>
          <a:bodyPr wrap="square" rtlCol="0">
            <a:spAutoFit/>
          </a:bodyPr>
          <a:lstStyle/>
          <a:p>
            <a:r>
              <a:rPr lang="en-US" sz="4000" b="1" dirty="0">
                <a:solidFill>
                  <a:schemeClr val="bg1"/>
                </a:solidFill>
                <a:latin typeface="Lato" panose="020F0502020204030203" pitchFamily="34" charset="0"/>
              </a:rPr>
              <a:t>KEY FEATURES</a:t>
            </a:r>
          </a:p>
        </p:txBody>
      </p:sp>
      <p:sp>
        <p:nvSpPr>
          <p:cNvPr id="3" name="TextBox 2">
            <a:extLst>
              <a:ext uri="{FF2B5EF4-FFF2-40B4-BE49-F238E27FC236}">
                <a16:creationId xmlns:a16="http://schemas.microsoft.com/office/drawing/2014/main" id="{3E4258C1-0525-699C-59A6-52352F80EDC7}"/>
              </a:ext>
            </a:extLst>
          </p:cNvPr>
          <p:cNvSpPr txBox="1"/>
          <p:nvPr/>
        </p:nvSpPr>
        <p:spPr>
          <a:xfrm>
            <a:off x="838200" y="1656140"/>
            <a:ext cx="10723880" cy="4124206"/>
          </a:xfrm>
          <a:prstGeom prst="rect">
            <a:avLst/>
          </a:prstGeom>
          <a:noFill/>
        </p:spPr>
        <p:txBody>
          <a:bodyPr wrap="square">
            <a:spAutoFit/>
          </a:bodyPr>
          <a:lstStyle/>
          <a:p>
            <a:pPr marL="0" indent="0">
              <a:buNone/>
            </a:pPr>
            <a:r>
              <a:rPr lang="en-US" sz="2800" b="1" i="0" dirty="0">
                <a:solidFill>
                  <a:schemeClr val="bg1"/>
                </a:solidFill>
                <a:effectLst/>
                <a:latin typeface="Lato" panose="020F0502020204030203" pitchFamily="34" charset="0"/>
              </a:rPr>
              <a:t>User-Friendly Navigation</a:t>
            </a:r>
          </a:p>
          <a:p>
            <a:pPr marL="0" indent="0">
              <a:buNone/>
            </a:pPr>
            <a:r>
              <a:rPr lang="en-US" b="0" i="0" dirty="0">
                <a:solidFill>
                  <a:schemeClr val="bg1"/>
                </a:solidFill>
                <a:effectLst/>
                <a:latin typeface="Lato" panose="020F0502020204030203" pitchFamily="34" charset="0"/>
              </a:rPr>
              <a:t>Customers can find what they're looking for quickly and intuitively.</a:t>
            </a:r>
          </a:p>
          <a:p>
            <a:pPr marL="0" indent="0">
              <a:buNone/>
            </a:pPr>
            <a:endParaRPr lang="en-US" b="0" i="0" dirty="0">
              <a:solidFill>
                <a:schemeClr val="bg1"/>
              </a:solidFill>
              <a:effectLst/>
              <a:latin typeface="Lato" panose="020F0502020204030203" pitchFamily="34" charset="0"/>
            </a:endParaRPr>
          </a:p>
          <a:p>
            <a:pPr marL="0" indent="0">
              <a:buNone/>
            </a:pPr>
            <a:r>
              <a:rPr lang="en-US" sz="2800" b="1" i="0" dirty="0">
                <a:solidFill>
                  <a:schemeClr val="bg1"/>
                </a:solidFill>
                <a:effectLst/>
                <a:latin typeface="Lato" panose="020F0502020204030203" pitchFamily="34" charset="0"/>
              </a:rPr>
              <a:t>Clear and Concise Product Descriptions</a:t>
            </a:r>
          </a:p>
          <a:p>
            <a:pPr marL="0" indent="0">
              <a:buNone/>
            </a:pPr>
            <a:r>
              <a:rPr lang="en-US" b="0" i="0" dirty="0">
                <a:solidFill>
                  <a:schemeClr val="bg1"/>
                </a:solidFill>
                <a:effectLst/>
                <a:latin typeface="Lato" panose="020F0502020204030203" pitchFamily="34" charset="0"/>
              </a:rPr>
              <a:t>It provides accurate and informative descriptions that highlight the features and benefits of products.</a:t>
            </a:r>
          </a:p>
          <a:p>
            <a:pPr marL="0" indent="0">
              <a:buNone/>
            </a:pPr>
            <a:endParaRPr lang="en-US" sz="2400" b="0" i="0" dirty="0">
              <a:solidFill>
                <a:schemeClr val="bg1"/>
              </a:solidFill>
              <a:effectLst/>
              <a:latin typeface="Lato" panose="020F0502020204030203" pitchFamily="34" charset="0"/>
            </a:endParaRPr>
          </a:p>
          <a:p>
            <a:pPr marL="0" indent="0" algn="l">
              <a:buNone/>
            </a:pPr>
            <a:r>
              <a:rPr lang="en-US" sz="2800" b="1" i="0" dirty="0">
                <a:solidFill>
                  <a:schemeClr val="bg1"/>
                </a:solidFill>
                <a:effectLst/>
                <a:latin typeface="Lato" panose="020F0502020204030203" pitchFamily="34" charset="0"/>
              </a:rPr>
              <a:t>Shopping Cart and Secure Checkout</a:t>
            </a:r>
          </a:p>
          <a:p>
            <a:pPr marL="0" indent="0" algn="l">
              <a:buNone/>
            </a:pPr>
            <a:r>
              <a:rPr lang="en-US" b="0" i="0" dirty="0">
                <a:solidFill>
                  <a:schemeClr val="bg1"/>
                </a:solidFill>
                <a:effectLst/>
                <a:latin typeface="Lato" panose="020F0502020204030203" pitchFamily="34" charset="0"/>
              </a:rPr>
              <a:t>The shopping cart is easy to use and allow customers to review their selections before checkout.</a:t>
            </a:r>
          </a:p>
          <a:p>
            <a:pPr marL="0" indent="0" algn="l">
              <a:buNone/>
            </a:pPr>
            <a:r>
              <a:rPr lang="en-US" b="0" i="0" dirty="0">
                <a:solidFill>
                  <a:schemeClr val="bg1"/>
                </a:solidFill>
                <a:effectLst/>
                <a:latin typeface="Lato" panose="020F0502020204030203" pitchFamily="34" charset="0"/>
              </a:rPr>
              <a:t> </a:t>
            </a:r>
            <a:endParaRPr lang="en-US" sz="2400" b="0" i="0" dirty="0">
              <a:solidFill>
                <a:schemeClr val="bg1"/>
              </a:solidFill>
              <a:effectLst/>
              <a:latin typeface="Lato" panose="020F0502020204030203" pitchFamily="34" charset="0"/>
            </a:endParaRPr>
          </a:p>
          <a:p>
            <a:pPr marL="0" indent="0" algn="l">
              <a:buNone/>
            </a:pPr>
            <a:r>
              <a:rPr lang="en-US" sz="2800" b="1" i="0" dirty="0">
                <a:solidFill>
                  <a:schemeClr val="bg1"/>
                </a:solidFill>
                <a:effectLst/>
                <a:latin typeface="Lato" panose="020F0502020204030203" pitchFamily="34" charset="0"/>
              </a:rPr>
              <a:t>Account Creation</a:t>
            </a:r>
            <a:endParaRPr lang="en-US" sz="2800" b="1" dirty="0">
              <a:solidFill>
                <a:schemeClr val="bg1"/>
              </a:solidFill>
              <a:latin typeface="Lato" panose="020F0502020204030203" pitchFamily="34" charset="0"/>
            </a:endParaRPr>
          </a:p>
          <a:p>
            <a:pPr marL="0" indent="0" algn="l">
              <a:buNone/>
            </a:pPr>
            <a:r>
              <a:rPr lang="en-US" b="0" i="0" dirty="0">
                <a:solidFill>
                  <a:schemeClr val="bg1"/>
                </a:solidFill>
                <a:effectLst/>
                <a:latin typeface="Lato" panose="020F0502020204030203" pitchFamily="34" charset="0"/>
              </a:rPr>
              <a:t>Enable customers to create accounts to store their information for faster checkout and order tracking.</a:t>
            </a:r>
          </a:p>
          <a:p>
            <a:pPr marL="0" indent="0">
              <a:buNone/>
            </a:pPr>
            <a:endParaRPr lang="en-IN" dirty="0">
              <a:solidFill>
                <a:schemeClr val="bg1"/>
              </a:solidFill>
              <a:latin typeface="Lato" panose="020F0502020204030203" pitchFamily="34" charset="0"/>
            </a:endParaRPr>
          </a:p>
        </p:txBody>
      </p:sp>
    </p:spTree>
    <p:extLst>
      <p:ext uri="{BB962C8B-B14F-4D97-AF65-F5344CB8AC3E}">
        <p14:creationId xmlns:p14="http://schemas.microsoft.com/office/powerpoint/2010/main" val="33110531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11000">
              <a:srgbClr val="6A90C5"/>
            </a:gs>
            <a:gs pos="65000">
              <a:schemeClr val="accent1">
                <a:lumMod val="45000"/>
                <a:lumOff val="55000"/>
              </a:schemeClr>
            </a:gs>
            <a:gs pos="75000">
              <a:schemeClr val="accent1">
                <a:lumMod val="45000"/>
                <a:lumOff val="55000"/>
              </a:schemeClr>
            </a:gs>
            <a:gs pos="93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26CAA-0D3F-BC86-D149-ED9CC8F16495}"/>
              </a:ext>
            </a:extLst>
          </p:cNvPr>
          <p:cNvSpPr>
            <a:spLocks noGrp="1"/>
          </p:cNvSpPr>
          <p:nvPr>
            <p:ph type="title"/>
          </p:nvPr>
        </p:nvSpPr>
        <p:spPr>
          <a:xfrm>
            <a:off x="838200" y="365126"/>
            <a:ext cx="9993284" cy="923348"/>
          </a:xfrm>
        </p:spPr>
        <p:txBody>
          <a:bodyPr>
            <a:normAutofit/>
          </a:bodyPr>
          <a:lstStyle/>
          <a:p>
            <a:r>
              <a:rPr lang="en-US" sz="4000" b="1" dirty="0">
                <a:solidFill>
                  <a:schemeClr val="bg1"/>
                </a:solidFill>
                <a:latin typeface="Lato" panose="020F0502020204030203" pitchFamily="34" charset="0"/>
                <a:cs typeface="Mongolian Baiti" panose="03000500000000000000" pitchFamily="66" charset="0"/>
              </a:rPr>
              <a:t>Technology Stack Overview</a:t>
            </a:r>
            <a:endParaRPr lang="en-IN" sz="4000" b="1" dirty="0">
              <a:solidFill>
                <a:schemeClr val="bg1"/>
              </a:solidFill>
              <a:latin typeface="Lato" panose="020F0502020204030203" pitchFamily="34" charset="0"/>
              <a:cs typeface="Mongolian Baiti" panose="03000500000000000000" pitchFamily="66" charset="0"/>
            </a:endParaRPr>
          </a:p>
        </p:txBody>
      </p:sp>
      <p:sp>
        <p:nvSpPr>
          <p:cNvPr id="3" name="Content Placeholder 2">
            <a:extLst>
              <a:ext uri="{FF2B5EF4-FFF2-40B4-BE49-F238E27FC236}">
                <a16:creationId xmlns:a16="http://schemas.microsoft.com/office/drawing/2014/main" id="{B37C76F7-1DF0-1EF0-6264-9E9EDDE4E2ED}"/>
              </a:ext>
            </a:extLst>
          </p:cNvPr>
          <p:cNvSpPr>
            <a:spLocks noGrp="1"/>
          </p:cNvSpPr>
          <p:nvPr>
            <p:ph idx="1"/>
          </p:nvPr>
        </p:nvSpPr>
        <p:spPr>
          <a:xfrm>
            <a:off x="838200" y="1587731"/>
            <a:ext cx="10515600" cy="4589232"/>
          </a:xfrm>
        </p:spPr>
        <p:txBody>
          <a:bodyPr anchor="ctr"/>
          <a:lstStyle/>
          <a:p>
            <a:pPr marL="0" indent="0">
              <a:buNone/>
            </a:pPr>
            <a:r>
              <a:rPr lang="en-US" b="1" dirty="0">
                <a:solidFill>
                  <a:schemeClr val="bg1"/>
                </a:solidFill>
                <a:latin typeface="Lato" panose="020F0502020204030203" pitchFamily="34" charset="0"/>
              </a:rPr>
              <a:t>BACKEND </a:t>
            </a:r>
          </a:p>
          <a:p>
            <a:pPr marL="0" indent="0">
              <a:buNone/>
            </a:pPr>
            <a:r>
              <a:rPr lang="en-US" sz="2000" dirty="0">
                <a:solidFill>
                  <a:schemeClr val="bg1"/>
                </a:solidFill>
                <a:latin typeface="Lato" panose="020F0502020204030203" pitchFamily="34" charset="0"/>
              </a:rPr>
              <a:t>Core java, JDBC, JSP, Servlet</a:t>
            </a:r>
          </a:p>
          <a:p>
            <a:pPr marL="0" indent="0">
              <a:buNone/>
            </a:pPr>
            <a:endParaRPr lang="en-US" dirty="0">
              <a:solidFill>
                <a:schemeClr val="bg1"/>
              </a:solidFill>
              <a:latin typeface="Lato" panose="020F0502020204030203" pitchFamily="34" charset="0"/>
            </a:endParaRPr>
          </a:p>
          <a:p>
            <a:pPr marL="0" indent="0">
              <a:buNone/>
            </a:pPr>
            <a:r>
              <a:rPr lang="en-US" b="1" dirty="0">
                <a:solidFill>
                  <a:schemeClr val="bg1"/>
                </a:solidFill>
                <a:latin typeface="Lato" panose="020F0502020204030203" pitchFamily="34" charset="0"/>
              </a:rPr>
              <a:t>FRONTEND</a:t>
            </a:r>
          </a:p>
          <a:p>
            <a:pPr marL="0" indent="0">
              <a:buNone/>
            </a:pPr>
            <a:r>
              <a:rPr lang="en-US" sz="2000" dirty="0">
                <a:solidFill>
                  <a:schemeClr val="bg1"/>
                </a:solidFill>
                <a:latin typeface="Lato" panose="020F0502020204030203" pitchFamily="34" charset="0"/>
              </a:rPr>
              <a:t>HTML, CSS, JAVASCRIPT</a:t>
            </a:r>
          </a:p>
          <a:p>
            <a:pPr marL="0" indent="0">
              <a:buNone/>
            </a:pPr>
            <a:endParaRPr lang="en-US" dirty="0">
              <a:solidFill>
                <a:schemeClr val="bg1"/>
              </a:solidFill>
              <a:latin typeface="Lato" panose="020F0502020204030203" pitchFamily="34" charset="0"/>
            </a:endParaRPr>
          </a:p>
          <a:p>
            <a:pPr marL="0" indent="0">
              <a:buNone/>
            </a:pPr>
            <a:r>
              <a:rPr lang="en-US" b="1" dirty="0">
                <a:solidFill>
                  <a:schemeClr val="bg1"/>
                </a:solidFill>
                <a:latin typeface="Lato" panose="020F0502020204030203" pitchFamily="34" charset="0"/>
              </a:rPr>
              <a:t>DATABASES</a:t>
            </a:r>
          </a:p>
          <a:p>
            <a:pPr marL="0" indent="0">
              <a:buNone/>
            </a:pPr>
            <a:r>
              <a:rPr lang="en-US" sz="2000" dirty="0">
                <a:solidFill>
                  <a:schemeClr val="bg1"/>
                </a:solidFill>
                <a:latin typeface="Lato" panose="020F0502020204030203" pitchFamily="34" charset="0"/>
              </a:rPr>
              <a:t>MySQL</a:t>
            </a:r>
          </a:p>
        </p:txBody>
      </p:sp>
    </p:spTree>
    <p:extLst>
      <p:ext uri="{BB962C8B-B14F-4D97-AF65-F5344CB8AC3E}">
        <p14:creationId xmlns:p14="http://schemas.microsoft.com/office/powerpoint/2010/main" val="23517912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11000">
              <a:srgbClr val="6A90C5"/>
            </a:gs>
            <a:gs pos="65000">
              <a:schemeClr val="accent1">
                <a:lumMod val="45000"/>
                <a:lumOff val="55000"/>
              </a:schemeClr>
            </a:gs>
            <a:gs pos="75000">
              <a:schemeClr val="accent1">
                <a:lumMod val="45000"/>
                <a:lumOff val="55000"/>
              </a:schemeClr>
            </a:gs>
            <a:gs pos="93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26CAA-0D3F-BC86-D149-ED9CC8F16495}"/>
              </a:ext>
            </a:extLst>
          </p:cNvPr>
          <p:cNvSpPr>
            <a:spLocks noGrp="1"/>
          </p:cNvSpPr>
          <p:nvPr>
            <p:ph type="title"/>
          </p:nvPr>
        </p:nvSpPr>
        <p:spPr>
          <a:xfrm>
            <a:off x="838200" y="365126"/>
            <a:ext cx="9993284" cy="923348"/>
          </a:xfrm>
        </p:spPr>
        <p:txBody>
          <a:bodyPr>
            <a:normAutofit/>
          </a:bodyPr>
          <a:lstStyle/>
          <a:p>
            <a:r>
              <a:rPr lang="en-US" sz="4000" b="1" dirty="0">
                <a:solidFill>
                  <a:schemeClr val="bg1"/>
                </a:solidFill>
                <a:latin typeface="Lato" panose="020F0502020204030203" pitchFamily="34" charset="0"/>
                <a:cs typeface="Mongolian Baiti" panose="03000500000000000000" pitchFamily="66" charset="0"/>
              </a:rPr>
              <a:t>Java Technologies Used</a:t>
            </a:r>
            <a:endParaRPr lang="en-IN" sz="4000" b="1" dirty="0">
              <a:solidFill>
                <a:schemeClr val="bg1"/>
              </a:solidFill>
              <a:latin typeface="Lato" panose="020F0502020204030203" pitchFamily="34" charset="0"/>
              <a:cs typeface="Mongolian Baiti" panose="03000500000000000000" pitchFamily="66" charset="0"/>
            </a:endParaRPr>
          </a:p>
        </p:txBody>
      </p:sp>
      <p:sp>
        <p:nvSpPr>
          <p:cNvPr id="3" name="Content Placeholder 2">
            <a:extLst>
              <a:ext uri="{FF2B5EF4-FFF2-40B4-BE49-F238E27FC236}">
                <a16:creationId xmlns:a16="http://schemas.microsoft.com/office/drawing/2014/main" id="{B37C76F7-1DF0-1EF0-6264-9E9EDDE4E2ED}"/>
              </a:ext>
            </a:extLst>
          </p:cNvPr>
          <p:cNvSpPr>
            <a:spLocks noGrp="1"/>
          </p:cNvSpPr>
          <p:nvPr>
            <p:ph idx="1"/>
          </p:nvPr>
        </p:nvSpPr>
        <p:spPr>
          <a:xfrm>
            <a:off x="838200" y="1587731"/>
            <a:ext cx="10515600" cy="4589232"/>
          </a:xfrm>
        </p:spPr>
        <p:txBody>
          <a:bodyPr anchor="ctr">
            <a:normAutofit fontScale="92500" lnSpcReduction="10000"/>
          </a:bodyPr>
          <a:lstStyle/>
          <a:p>
            <a:pPr marL="0" indent="0">
              <a:buNone/>
            </a:pPr>
            <a:r>
              <a:rPr lang="en-US" b="1" dirty="0">
                <a:solidFill>
                  <a:schemeClr val="bg1"/>
                </a:solidFill>
                <a:latin typeface="Lato" panose="020F0502020204030203" pitchFamily="34" charset="0"/>
              </a:rPr>
              <a:t>JDBC</a:t>
            </a:r>
          </a:p>
          <a:p>
            <a:pPr marL="0" indent="0">
              <a:buNone/>
            </a:pPr>
            <a:r>
              <a:rPr lang="en-US" sz="2000" dirty="0">
                <a:solidFill>
                  <a:schemeClr val="bg1"/>
                </a:solidFill>
                <a:latin typeface="Lato" panose="020F0502020204030203" pitchFamily="34" charset="0"/>
              </a:rPr>
              <a:t>JDBC allows the e-commerce application to interact with the database to manage product information, Customer Accounts, Order Processing and Shopping Cart Management.</a:t>
            </a:r>
            <a:endParaRPr lang="en-IN" sz="2000" dirty="0">
              <a:solidFill>
                <a:schemeClr val="bg1"/>
              </a:solidFill>
              <a:latin typeface="Lato" panose="020F0502020204030203" pitchFamily="34" charset="0"/>
            </a:endParaRPr>
          </a:p>
          <a:p>
            <a:pPr marL="0" indent="0">
              <a:buNone/>
            </a:pPr>
            <a:endParaRPr lang="en-US" dirty="0">
              <a:solidFill>
                <a:schemeClr val="bg1"/>
              </a:solidFill>
              <a:latin typeface="Lato" panose="020F0502020204030203" pitchFamily="34" charset="0"/>
            </a:endParaRPr>
          </a:p>
          <a:p>
            <a:pPr marL="0" indent="0">
              <a:buNone/>
            </a:pPr>
            <a:r>
              <a:rPr lang="en-US" b="1" dirty="0">
                <a:solidFill>
                  <a:schemeClr val="bg1"/>
                </a:solidFill>
                <a:latin typeface="Lato" panose="020F0502020204030203" pitchFamily="34" charset="0"/>
              </a:rPr>
              <a:t>JSP</a:t>
            </a:r>
          </a:p>
          <a:p>
            <a:pPr marL="0" indent="0">
              <a:buNone/>
            </a:pPr>
            <a:r>
              <a:rPr lang="en-US" sz="2000" dirty="0">
                <a:solidFill>
                  <a:schemeClr val="bg1"/>
                </a:solidFill>
                <a:latin typeface="Lato" panose="020F0502020204030203" pitchFamily="34" charset="0"/>
              </a:rPr>
              <a:t>It allows you to define the overall structure of your web page using HTML, while dynamically populating content and adding interactivity using embedded Java code. This simplifies web development in Java environments.</a:t>
            </a:r>
          </a:p>
          <a:p>
            <a:pPr marL="0" indent="0">
              <a:buNone/>
            </a:pPr>
            <a:endParaRPr lang="en-US" dirty="0">
              <a:solidFill>
                <a:schemeClr val="bg1"/>
              </a:solidFill>
              <a:latin typeface="Lato" panose="020F0502020204030203" pitchFamily="34" charset="0"/>
            </a:endParaRPr>
          </a:p>
          <a:p>
            <a:pPr marL="0" indent="0">
              <a:buNone/>
            </a:pPr>
            <a:r>
              <a:rPr lang="en-US" b="1" dirty="0">
                <a:solidFill>
                  <a:schemeClr val="bg1"/>
                </a:solidFill>
                <a:latin typeface="Lato" panose="020F0502020204030203" pitchFamily="34" charset="0"/>
              </a:rPr>
              <a:t>SERVELET</a:t>
            </a:r>
          </a:p>
          <a:p>
            <a:pPr marL="0" indent="0">
              <a:buNone/>
            </a:pPr>
            <a:r>
              <a:rPr lang="en-US" sz="2100" dirty="0">
                <a:solidFill>
                  <a:schemeClr val="bg1"/>
                </a:solidFill>
                <a:latin typeface="Lato" panose="020F0502020204030203" pitchFamily="34" charset="0"/>
              </a:rPr>
              <a:t>Servlets act like mini-programs that handle these requests on the server-side. It can access data from various sources, like databases (JDBC), process the information, and generate a dynamic response.</a:t>
            </a:r>
          </a:p>
        </p:txBody>
      </p:sp>
    </p:spTree>
    <p:extLst>
      <p:ext uri="{BB962C8B-B14F-4D97-AF65-F5344CB8AC3E}">
        <p14:creationId xmlns:p14="http://schemas.microsoft.com/office/powerpoint/2010/main" val="28070415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11000">
              <a:srgbClr val="6A90C5"/>
            </a:gs>
            <a:gs pos="65000">
              <a:schemeClr val="accent1">
                <a:lumMod val="45000"/>
                <a:lumOff val="55000"/>
              </a:schemeClr>
            </a:gs>
            <a:gs pos="75000">
              <a:schemeClr val="accent1">
                <a:lumMod val="45000"/>
                <a:lumOff val="55000"/>
              </a:schemeClr>
            </a:gs>
            <a:gs pos="93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6319CF2D-BAC3-204B-B2C8-BD0982CF982D}"/>
              </a:ext>
            </a:extLst>
          </p:cNvPr>
          <p:cNvSpPr/>
          <p:nvPr/>
        </p:nvSpPr>
        <p:spPr>
          <a:xfrm>
            <a:off x="416560" y="436880"/>
            <a:ext cx="726440" cy="340360"/>
          </a:xfrm>
          <a:prstGeom prst="roundRect">
            <a:avLst/>
          </a:prstGeom>
          <a:ln>
            <a:headEnd type="none" w="med" len="med"/>
            <a:tailEnd type="none" w="med" len="med"/>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1400" dirty="0">
                <a:solidFill>
                  <a:schemeClr val="bg1"/>
                </a:solidFill>
              </a:rPr>
              <a:t>Start</a:t>
            </a:r>
            <a:endParaRPr lang="en-IN" sz="1400" dirty="0">
              <a:solidFill>
                <a:schemeClr val="bg1"/>
              </a:solidFill>
            </a:endParaRPr>
          </a:p>
        </p:txBody>
      </p:sp>
      <p:cxnSp>
        <p:nvCxnSpPr>
          <p:cNvPr id="6" name="Straight Arrow Connector 5">
            <a:extLst>
              <a:ext uri="{FF2B5EF4-FFF2-40B4-BE49-F238E27FC236}">
                <a16:creationId xmlns:a16="http://schemas.microsoft.com/office/drawing/2014/main" id="{544AE3BA-5350-6494-4A50-10D803EA6457}"/>
              </a:ext>
            </a:extLst>
          </p:cNvPr>
          <p:cNvCxnSpPr>
            <a:cxnSpLocks/>
            <a:stCxn id="4" idx="3"/>
            <a:endCxn id="7" idx="1"/>
          </p:cNvCxnSpPr>
          <p:nvPr/>
        </p:nvCxnSpPr>
        <p:spPr>
          <a:xfrm>
            <a:off x="1143000" y="607060"/>
            <a:ext cx="73406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 name="Diamond 6">
            <a:extLst>
              <a:ext uri="{FF2B5EF4-FFF2-40B4-BE49-F238E27FC236}">
                <a16:creationId xmlns:a16="http://schemas.microsoft.com/office/drawing/2014/main" id="{91DA4C45-C09C-0F1C-CBDD-91AE5AC7724A}"/>
              </a:ext>
            </a:extLst>
          </p:cNvPr>
          <p:cNvSpPr/>
          <p:nvPr/>
        </p:nvSpPr>
        <p:spPr>
          <a:xfrm>
            <a:off x="1877060" y="215900"/>
            <a:ext cx="1310640" cy="782320"/>
          </a:xfrm>
          <a:prstGeom prst="diamon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700" dirty="0"/>
              <a:t>Registered?</a:t>
            </a:r>
            <a:endParaRPr lang="en-IN" sz="700" dirty="0"/>
          </a:p>
        </p:txBody>
      </p:sp>
      <p:sp>
        <p:nvSpPr>
          <p:cNvPr id="11" name="Rectangle 10">
            <a:extLst>
              <a:ext uri="{FF2B5EF4-FFF2-40B4-BE49-F238E27FC236}">
                <a16:creationId xmlns:a16="http://schemas.microsoft.com/office/drawing/2014/main" id="{730C1CB9-ACA4-06FB-DCE9-B03C3AC49F07}"/>
              </a:ext>
            </a:extLst>
          </p:cNvPr>
          <p:cNvSpPr/>
          <p:nvPr/>
        </p:nvSpPr>
        <p:spPr>
          <a:xfrm>
            <a:off x="3921760" y="358140"/>
            <a:ext cx="960120" cy="4978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User Registration</a:t>
            </a:r>
            <a:endParaRPr lang="en-IN" sz="1200" dirty="0"/>
          </a:p>
        </p:txBody>
      </p:sp>
      <p:cxnSp>
        <p:nvCxnSpPr>
          <p:cNvPr id="12" name="Straight Arrow Connector 11">
            <a:extLst>
              <a:ext uri="{FF2B5EF4-FFF2-40B4-BE49-F238E27FC236}">
                <a16:creationId xmlns:a16="http://schemas.microsoft.com/office/drawing/2014/main" id="{BA1D4950-49E2-589D-561D-D5A30DC4B686}"/>
              </a:ext>
            </a:extLst>
          </p:cNvPr>
          <p:cNvCxnSpPr>
            <a:cxnSpLocks/>
          </p:cNvCxnSpPr>
          <p:nvPr/>
        </p:nvCxnSpPr>
        <p:spPr>
          <a:xfrm>
            <a:off x="3187700" y="607060"/>
            <a:ext cx="73406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Rectangle 12">
            <a:extLst>
              <a:ext uri="{FF2B5EF4-FFF2-40B4-BE49-F238E27FC236}">
                <a16:creationId xmlns:a16="http://schemas.microsoft.com/office/drawing/2014/main" id="{D7837B0C-D7E0-FC24-6616-D111CAF0EBE2}"/>
              </a:ext>
            </a:extLst>
          </p:cNvPr>
          <p:cNvSpPr/>
          <p:nvPr/>
        </p:nvSpPr>
        <p:spPr>
          <a:xfrm>
            <a:off x="2052320" y="1363980"/>
            <a:ext cx="960120" cy="4978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Login</a:t>
            </a:r>
            <a:endParaRPr lang="en-IN" sz="1200" dirty="0"/>
          </a:p>
        </p:txBody>
      </p:sp>
      <p:cxnSp>
        <p:nvCxnSpPr>
          <p:cNvPr id="14" name="Straight Arrow Connector 13">
            <a:extLst>
              <a:ext uri="{FF2B5EF4-FFF2-40B4-BE49-F238E27FC236}">
                <a16:creationId xmlns:a16="http://schemas.microsoft.com/office/drawing/2014/main" id="{4B3E34D8-B9C0-3437-D5EB-70AB09225578}"/>
              </a:ext>
            </a:extLst>
          </p:cNvPr>
          <p:cNvCxnSpPr>
            <a:cxnSpLocks/>
            <a:stCxn id="7" idx="2"/>
            <a:endCxn id="13" idx="0"/>
          </p:cNvCxnSpPr>
          <p:nvPr/>
        </p:nvCxnSpPr>
        <p:spPr>
          <a:xfrm>
            <a:off x="2532380" y="998220"/>
            <a:ext cx="0" cy="36576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Connector: Elbow 20">
            <a:extLst>
              <a:ext uri="{FF2B5EF4-FFF2-40B4-BE49-F238E27FC236}">
                <a16:creationId xmlns:a16="http://schemas.microsoft.com/office/drawing/2014/main" id="{05F23AE5-7562-D43D-64D7-B0F8EB8C30C0}"/>
              </a:ext>
            </a:extLst>
          </p:cNvPr>
          <p:cNvCxnSpPr>
            <a:stCxn id="11" idx="2"/>
            <a:endCxn id="13" idx="3"/>
          </p:cNvCxnSpPr>
          <p:nvPr/>
        </p:nvCxnSpPr>
        <p:spPr>
          <a:xfrm rot="5400000">
            <a:off x="3328670" y="539750"/>
            <a:ext cx="756920" cy="1389380"/>
          </a:xfrm>
          <a:prstGeom prst="bentConnector2">
            <a:avLst/>
          </a:prstGeom>
          <a:ln>
            <a:tailEnd type="triangle"/>
          </a:ln>
        </p:spPr>
        <p:style>
          <a:lnRef idx="3">
            <a:schemeClr val="dk1"/>
          </a:lnRef>
          <a:fillRef idx="0">
            <a:schemeClr val="dk1"/>
          </a:fillRef>
          <a:effectRef idx="2">
            <a:schemeClr val="dk1"/>
          </a:effectRef>
          <a:fontRef idx="minor">
            <a:schemeClr val="tx1"/>
          </a:fontRef>
        </p:style>
      </p:cxnSp>
      <p:sp>
        <p:nvSpPr>
          <p:cNvPr id="22" name="Diamond 21">
            <a:extLst>
              <a:ext uri="{FF2B5EF4-FFF2-40B4-BE49-F238E27FC236}">
                <a16:creationId xmlns:a16="http://schemas.microsoft.com/office/drawing/2014/main" id="{837CCF91-CB61-9720-5040-596D4D47C796}"/>
              </a:ext>
            </a:extLst>
          </p:cNvPr>
          <p:cNvSpPr/>
          <p:nvPr/>
        </p:nvSpPr>
        <p:spPr>
          <a:xfrm>
            <a:off x="2150110" y="2227580"/>
            <a:ext cx="764540" cy="662940"/>
          </a:xfrm>
          <a:prstGeom prst="diamon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700" dirty="0"/>
              <a:t>Shop</a:t>
            </a:r>
            <a:endParaRPr lang="en-IN" sz="700" dirty="0"/>
          </a:p>
        </p:txBody>
      </p:sp>
      <p:cxnSp>
        <p:nvCxnSpPr>
          <p:cNvPr id="23" name="Straight Arrow Connector 22">
            <a:extLst>
              <a:ext uri="{FF2B5EF4-FFF2-40B4-BE49-F238E27FC236}">
                <a16:creationId xmlns:a16="http://schemas.microsoft.com/office/drawing/2014/main" id="{02F7ED5E-E70B-1EB7-AA3D-5FB5CB72DD20}"/>
              </a:ext>
            </a:extLst>
          </p:cNvPr>
          <p:cNvCxnSpPr>
            <a:cxnSpLocks/>
            <a:stCxn id="13" idx="2"/>
            <a:endCxn id="22" idx="0"/>
          </p:cNvCxnSpPr>
          <p:nvPr/>
        </p:nvCxnSpPr>
        <p:spPr>
          <a:xfrm>
            <a:off x="2532380" y="1861820"/>
            <a:ext cx="0" cy="36576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8" name="Rectangle 27">
            <a:extLst>
              <a:ext uri="{FF2B5EF4-FFF2-40B4-BE49-F238E27FC236}">
                <a16:creationId xmlns:a16="http://schemas.microsoft.com/office/drawing/2014/main" id="{0CCAB87D-645A-DC1B-2DD7-E553791C482D}"/>
              </a:ext>
            </a:extLst>
          </p:cNvPr>
          <p:cNvSpPr/>
          <p:nvPr/>
        </p:nvSpPr>
        <p:spPr>
          <a:xfrm>
            <a:off x="1811020" y="3256280"/>
            <a:ext cx="1442720" cy="4978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View/Search Item</a:t>
            </a:r>
            <a:endParaRPr lang="en-IN" sz="1200" dirty="0"/>
          </a:p>
        </p:txBody>
      </p:sp>
      <p:cxnSp>
        <p:nvCxnSpPr>
          <p:cNvPr id="29" name="Straight Arrow Connector 28">
            <a:extLst>
              <a:ext uri="{FF2B5EF4-FFF2-40B4-BE49-F238E27FC236}">
                <a16:creationId xmlns:a16="http://schemas.microsoft.com/office/drawing/2014/main" id="{A9FB4212-824A-C2C0-C6DA-C05583AC1C92}"/>
              </a:ext>
            </a:extLst>
          </p:cNvPr>
          <p:cNvCxnSpPr>
            <a:cxnSpLocks/>
            <a:stCxn id="22" idx="2"/>
            <a:endCxn id="28" idx="0"/>
          </p:cNvCxnSpPr>
          <p:nvPr/>
        </p:nvCxnSpPr>
        <p:spPr>
          <a:xfrm>
            <a:off x="2532380" y="2890520"/>
            <a:ext cx="0" cy="36576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2" name="Rectangle 31">
            <a:extLst>
              <a:ext uri="{FF2B5EF4-FFF2-40B4-BE49-F238E27FC236}">
                <a16:creationId xmlns:a16="http://schemas.microsoft.com/office/drawing/2014/main" id="{D5CCCED5-FE10-47E6-47FD-F16B139B9EFE}"/>
              </a:ext>
            </a:extLst>
          </p:cNvPr>
          <p:cNvSpPr/>
          <p:nvPr/>
        </p:nvSpPr>
        <p:spPr>
          <a:xfrm>
            <a:off x="1811020" y="4119880"/>
            <a:ext cx="1442720" cy="4978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Add Items to Cart</a:t>
            </a:r>
            <a:endParaRPr lang="en-IN" sz="1200" dirty="0"/>
          </a:p>
        </p:txBody>
      </p:sp>
      <p:cxnSp>
        <p:nvCxnSpPr>
          <p:cNvPr id="33" name="Straight Arrow Connector 32">
            <a:extLst>
              <a:ext uri="{FF2B5EF4-FFF2-40B4-BE49-F238E27FC236}">
                <a16:creationId xmlns:a16="http://schemas.microsoft.com/office/drawing/2014/main" id="{9FE11635-176C-C4BA-79BF-322CDD196FA8}"/>
              </a:ext>
            </a:extLst>
          </p:cNvPr>
          <p:cNvCxnSpPr>
            <a:cxnSpLocks/>
          </p:cNvCxnSpPr>
          <p:nvPr/>
        </p:nvCxnSpPr>
        <p:spPr>
          <a:xfrm>
            <a:off x="2524760" y="3754120"/>
            <a:ext cx="0" cy="36576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4" name="Rectangle 33">
            <a:extLst>
              <a:ext uri="{FF2B5EF4-FFF2-40B4-BE49-F238E27FC236}">
                <a16:creationId xmlns:a16="http://schemas.microsoft.com/office/drawing/2014/main" id="{798CF6BC-085D-7CFF-101A-E300299E26CE}"/>
              </a:ext>
            </a:extLst>
          </p:cNvPr>
          <p:cNvSpPr/>
          <p:nvPr/>
        </p:nvSpPr>
        <p:spPr>
          <a:xfrm>
            <a:off x="1811020" y="4983480"/>
            <a:ext cx="1442720" cy="4978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Display Cart</a:t>
            </a:r>
            <a:endParaRPr lang="en-IN" sz="1200" dirty="0"/>
          </a:p>
        </p:txBody>
      </p:sp>
      <p:cxnSp>
        <p:nvCxnSpPr>
          <p:cNvPr id="35" name="Straight Arrow Connector 34">
            <a:extLst>
              <a:ext uri="{FF2B5EF4-FFF2-40B4-BE49-F238E27FC236}">
                <a16:creationId xmlns:a16="http://schemas.microsoft.com/office/drawing/2014/main" id="{CE133B1D-E46D-C204-1B23-0A86D24BFBD3}"/>
              </a:ext>
            </a:extLst>
          </p:cNvPr>
          <p:cNvCxnSpPr>
            <a:cxnSpLocks/>
          </p:cNvCxnSpPr>
          <p:nvPr/>
        </p:nvCxnSpPr>
        <p:spPr>
          <a:xfrm>
            <a:off x="2532380" y="4617720"/>
            <a:ext cx="0" cy="36576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6" name="Diamond 35">
            <a:extLst>
              <a:ext uri="{FF2B5EF4-FFF2-40B4-BE49-F238E27FC236}">
                <a16:creationId xmlns:a16="http://schemas.microsoft.com/office/drawing/2014/main" id="{3CE50449-CBCC-FF09-FE74-CB027EA8A03D}"/>
              </a:ext>
            </a:extLst>
          </p:cNvPr>
          <p:cNvSpPr/>
          <p:nvPr/>
        </p:nvSpPr>
        <p:spPr>
          <a:xfrm>
            <a:off x="1963420" y="5844540"/>
            <a:ext cx="1137920" cy="662940"/>
          </a:xfrm>
          <a:prstGeom prst="diamon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700" dirty="0"/>
              <a:t>Change Cart items</a:t>
            </a:r>
            <a:endParaRPr lang="en-IN" sz="700" dirty="0"/>
          </a:p>
        </p:txBody>
      </p:sp>
      <p:cxnSp>
        <p:nvCxnSpPr>
          <p:cNvPr id="37" name="Straight Arrow Connector 36">
            <a:extLst>
              <a:ext uri="{FF2B5EF4-FFF2-40B4-BE49-F238E27FC236}">
                <a16:creationId xmlns:a16="http://schemas.microsoft.com/office/drawing/2014/main" id="{D70F20BD-A813-926D-80C2-FC0FCAD9C5E0}"/>
              </a:ext>
            </a:extLst>
          </p:cNvPr>
          <p:cNvCxnSpPr>
            <a:cxnSpLocks/>
            <a:stCxn id="34" idx="2"/>
            <a:endCxn id="36" idx="0"/>
          </p:cNvCxnSpPr>
          <p:nvPr/>
        </p:nvCxnSpPr>
        <p:spPr>
          <a:xfrm>
            <a:off x="2532380" y="5481320"/>
            <a:ext cx="0" cy="36322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4" name="Straight Arrow Connector 43">
            <a:extLst>
              <a:ext uri="{FF2B5EF4-FFF2-40B4-BE49-F238E27FC236}">
                <a16:creationId xmlns:a16="http://schemas.microsoft.com/office/drawing/2014/main" id="{8A7847B5-63C0-20F1-49FD-BB0C08CA8279}"/>
              </a:ext>
            </a:extLst>
          </p:cNvPr>
          <p:cNvCxnSpPr>
            <a:cxnSpLocks/>
            <a:stCxn id="36" idx="3"/>
            <a:endCxn id="64" idx="1"/>
          </p:cNvCxnSpPr>
          <p:nvPr/>
        </p:nvCxnSpPr>
        <p:spPr>
          <a:xfrm>
            <a:off x="3101340" y="6176010"/>
            <a:ext cx="130047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6" name="Diamond 45">
            <a:extLst>
              <a:ext uri="{FF2B5EF4-FFF2-40B4-BE49-F238E27FC236}">
                <a16:creationId xmlns:a16="http://schemas.microsoft.com/office/drawing/2014/main" id="{ABE20209-C5DF-5FD8-3798-F1E28692522F}"/>
              </a:ext>
            </a:extLst>
          </p:cNvPr>
          <p:cNvSpPr/>
          <p:nvPr/>
        </p:nvSpPr>
        <p:spPr>
          <a:xfrm>
            <a:off x="3970658" y="2180590"/>
            <a:ext cx="862323" cy="756920"/>
          </a:xfrm>
          <a:prstGeom prst="diamon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700" dirty="0"/>
              <a:t>Acc Status</a:t>
            </a:r>
            <a:endParaRPr lang="en-IN" sz="700" dirty="0"/>
          </a:p>
        </p:txBody>
      </p:sp>
      <p:sp>
        <p:nvSpPr>
          <p:cNvPr id="47" name="Rectangle 46">
            <a:extLst>
              <a:ext uri="{FF2B5EF4-FFF2-40B4-BE49-F238E27FC236}">
                <a16:creationId xmlns:a16="http://schemas.microsoft.com/office/drawing/2014/main" id="{18CE77E6-3E52-8ABD-B0E1-2071E2D17AF0}"/>
              </a:ext>
            </a:extLst>
          </p:cNvPr>
          <p:cNvSpPr/>
          <p:nvPr/>
        </p:nvSpPr>
        <p:spPr>
          <a:xfrm>
            <a:off x="3921759" y="3256280"/>
            <a:ext cx="960120" cy="4978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View Account</a:t>
            </a:r>
            <a:endParaRPr lang="en-IN" sz="1200" dirty="0"/>
          </a:p>
        </p:txBody>
      </p:sp>
      <p:sp>
        <p:nvSpPr>
          <p:cNvPr id="48" name="Rectangle 47">
            <a:extLst>
              <a:ext uri="{FF2B5EF4-FFF2-40B4-BE49-F238E27FC236}">
                <a16:creationId xmlns:a16="http://schemas.microsoft.com/office/drawing/2014/main" id="{4C35B494-0031-89DE-CC51-D3BD75A267B9}"/>
              </a:ext>
            </a:extLst>
          </p:cNvPr>
          <p:cNvSpPr/>
          <p:nvPr/>
        </p:nvSpPr>
        <p:spPr>
          <a:xfrm>
            <a:off x="5710455" y="2310130"/>
            <a:ext cx="960120" cy="497840"/>
          </a:xfrm>
          <a:prstGeom prst="rect">
            <a:avLst/>
          </a:prstGeom>
          <a:solidFill>
            <a:srgbClr val="FF000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1200" dirty="0"/>
              <a:t>Logout</a:t>
            </a:r>
            <a:endParaRPr lang="en-IN" sz="1200" dirty="0"/>
          </a:p>
        </p:txBody>
      </p:sp>
      <p:cxnSp>
        <p:nvCxnSpPr>
          <p:cNvPr id="50" name="Straight Arrow Connector 49">
            <a:extLst>
              <a:ext uri="{FF2B5EF4-FFF2-40B4-BE49-F238E27FC236}">
                <a16:creationId xmlns:a16="http://schemas.microsoft.com/office/drawing/2014/main" id="{E1BF704B-0BFA-BA3E-790D-FD9771A96B92}"/>
              </a:ext>
            </a:extLst>
          </p:cNvPr>
          <p:cNvCxnSpPr>
            <a:cxnSpLocks/>
            <a:stCxn id="22" idx="3"/>
            <a:endCxn id="46" idx="1"/>
          </p:cNvCxnSpPr>
          <p:nvPr/>
        </p:nvCxnSpPr>
        <p:spPr>
          <a:xfrm>
            <a:off x="2914650" y="2559050"/>
            <a:ext cx="105600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3" name="Straight Arrow Connector 52">
            <a:extLst>
              <a:ext uri="{FF2B5EF4-FFF2-40B4-BE49-F238E27FC236}">
                <a16:creationId xmlns:a16="http://schemas.microsoft.com/office/drawing/2014/main" id="{7BE8D24B-FF88-1F5D-2232-A8151B525CB9}"/>
              </a:ext>
            </a:extLst>
          </p:cNvPr>
          <p:cNvCxnSpPr>
            <a:cxnSpLocks/>
            <a:stCxn id="46" idx="2"/>
            <a:endCxn id="47" idx="0"/>
          </p:cNvCxnSpPr>
          <p:nvPr/>
        </p:nvCxnSpPr>
        <p:spPr>
          <a:xfrm flipH="1">
            <a:off x="4401819" y="2937510"/>
            <a:ext cx="1" cy="31877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6" name="Straight Arrow Connector 55">
            <a:extLst>
              <a:ext uri="{FF2B5EF4-FFF2-40B4-BE49-F238E27FC236}">
                <a16:creationId xmlns:a16="http://schemas.microsoft.com/office/drawing/2014/main" id="{B0A699C9-F547-C103-3D2B-82276B2A4A19}"/>
              </a:ext>
            </a:extLst>
          </p:cNvPr>
          <p:cNvCxnSpPr>
            <a:cxnSpLocks/>
            <a:stCxn id="46" idx="3"/>
            <a:endCxn id="48" idx="1"/>
          </p:cNvCxnSpPr>
          <p:nvPr/>
        </p:nvCxnSpPr>
        <p:spPr>
          <a:xfrm>
            <a:off x="4832981" y="2559050"/>
            <a:ext cx="87747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9" name="TextBox 58">
            <a:extLst>
              <a:ext uri="{FF2B5EF4-FFF2-40B4-BE49-F238E27FC236}">
                <a16:creationId xmlns:a16="http://schemas.microsoft.com/office/drawing/2014/main" id="{445E957D-2CD6-B128-ED14-7946C43546A6}"/>
              </a:ext>
            </a:extLst>
          </p:cNvPr>
          <p:cNvSpPr txBox="1"/>
          <p:nvPr/>
        </p:nvSpPr>
        <p:spPr>
          <a:xfrm>
            <a:off x="1989757" y="954393"/>
            <a:ext cx="429926" cy="276999"/>
          </a:xfrm>
          <a:prstGeom prst="rect">
            <a:avLst/>
          </a:prstGeom>
          <a:noFill/>
        </p:spPr>
        <p:txBody>
          <a:bodyPr wrap="none" rtlCol="0">
            <a:spAutoFit/>
          </a:bodyPr>
          <a:lstStyle/>
          <a:p>
            <a:r>
              <a:rPr lang="en-US" sz="1200" b="1" dirty="0">
                <a:solidFill>
                  <a:schemeClr val="accent6">
                    <a:lumMod val="60000"/>
                    <a:lumOff val="40000"/>
                  </a:schemeClr>
                </a:solidFill>
                <a:latin typeface="Lato" panose="020F0502020204030203" pitchFamily="34" charset="0"/>
              </a:rPr>
              <a:t>Yes</a:t>
            </a:r>
            <a:endParaRPr lang="en-IN" sz="1200" b="1" dirty="0">
              <a:solidFill>
                <a:schemeClr val="accent6">
                  <a:lumMod val="60000"/>
                  <a:lumOff val="40000"/>
                </a:schemeClr>
              </a:solidFill>
              <a:latin typeface="Lato" panose="020F0502020204030203" pitchFamily="34" charset="0"/>
            </a:endParaRPr>
          </a:p>
        </p:txBody>
      </p:sp>
      <p:sp>
        <p:nvSpPr>
          <p:cNvPr id="60" name="TextBox 59">
            <a:extLst>
              <a:ext uri="{FF2B5EF4-FFF2-40B4-BE49-F238E27FC236}">
                <a16:creationId xmlns:a16="http://schemas.microsoft.com/office/drawing/2014/main" id="{A51160DC-1604-C29D-DC9E-DE92E22E61AB}"/>
              </a:ext>
            </a:extLst>
          </p:cNvPr>
          <p:cNvSpPr txBox="1"/>
          <p:nvPr/>
        </p:nvSpPr>
        <p:spPr>
          <a:xfrm>
            <a:off x="3359003" y="324289"/>
            <a:ext cx="391454" cy="276999"/>
          </a:xfrm>
          <a:prstGeom prst="rect">
            <a:avLst/>
          </a:prstGeom>
          <a:noFill/>
        </p:spPr>
        <p:txBody>
          <a:bodyPr wrap="none" rtlCol="0">
            <a:spAutoFit/>
          </a:bodyPr>
          <a:lstStyle/>
          <a:p>
            <a:r>
              <a:rPr lang="en-US" sz="1200" b="1" dirty="0">
                <a:solidFill>
                  <a:srgbClr val="FFA3A3"/>
                </a:solidFill>
                <a:latin typeface="Lato" panose="020F0502020204030203" pitchFamily="34" charset="0"/>
              </a:rPr>
              <a:t>No</a:t>
            </a:r>
            <a:endParaRPr lang="en-IN" sz="1200" b="1" dirty="0">
              <a:solidFill>
                <a:srgbClr val="FFA3A3"/>
              </a:solidFill>
              <a:latin typeface="Lato" panose="020F0502020204030203" pitchFamily="34" charset="0"/>
            </a:endParaRPr>
          </a:p>
        </p:txBody>
      </p:sp>
      <p:sp>
        <p:nvSpPr>
          <p:cNvPr id="61" name="TextBox 60">
            <a:extLst>
              <a:ext uri="{FF2B5EF4-FFF2-40B4-BE49-F238E27FC236}">
                <a16:creationId xmlns:a16="http://schemas.microsoft.com/office/drawing/2014/main" id="{4D6C6A05-F602-CB32-A98B-A1FE66BC478E}"/>
              </a:ext>
            </a:extLst>
          </p:cNvPr>
          <p:cNvSpPr txBox="1"/>
          <p:nvPr/>
        </p:nvSpPr>
        <p:spPr>
          <a:xfrm>
            <a:off x="3116116" y="2312162"/>
            <a:ext cx="391454" cy="276999"/>
          </a:xfrm>
          <a:prstGeom prst="rect">
            <a:avLst/>
          </a:prstGeom>
          <a:noFill/>
        </p:spPr>
        <p:txBody>
          <a:bodyPr wrap="none" rtlCol="0">
            <a:spAutoFit/>
          </a:bodyPr>
          <a:lstStyle/>
          <a:p>
            <a:r>
              <a:rPr lang="en-US" sz="1200" b="1" dirty="0">
                <a:solidFill>
                  <a:srgbClr val="FFA3A3"/>
                </a:solidFill>
                <a:latin typeface="Lato" panose="020F0502020204030203" pitchFamily="34" charset="0"/>
              </a:rPr>
              <a:t>No</a:t>
            </a:r>
            <a:endParaRPr lang="en-IN" sz="1200" b="1" dirty="0">
              <a:solidFill>
                <a:srgbClr val="FFA3A3"/>
              </a:solidFill>
              <a:latin typeface="Lato" panose="020F0502020204030203" pitchFamily="34" charset="0"/>
            </a:endParaRPr>
          </a:p>
        </p:txBody>
      </p:sp>
      <p:sp>
        <p:nvSpPr>
          <p:cNvPr id="62" name="TextBox 61">
            <a:extLst>
              <a:ext uri="{FF2B5EF4-FFF2-40B4-BE49-F238E27FC236}">
                <a16:creationId xmlns:a16="http://schemas.microsoft.com/office/drawing/2014/main" id="{A0B63F00-131D-5AAA-32CD-2B3122A4AC40}"/>
              </a:ext>
            </a:extLst>
          </p:cNvPr>
          <p:cNvSpPr txBox="1"/>
          <p:nvPr/>
        </p:nvSpPr>
        <p:spPr>
          <a:xfrm>
            <a:off x="2094834" y="2841168"/>
            <a:ext cx="429926" cy="276999"/>
          </a:xfrm>
          <a:prstGeom prst="rect">
            <a:avLst/>
          </a:prstGeom>
          <a:noFill/>
        </p:spPr>
        <p:txBody>
          <a:bodyPr wrap="none" rtlCol="0">
            <a:spAutoFit/>
          </a:bodyPr>
          <a:lstStyle/>
          <a:p>
            <a:r>
              <a:rPr lang="en-US" sz="1200" b="1" dirty="0">
                <a:solidFill>
                  <a:schemeClr val="accent6">
                    <a:lumMod val="60000"/>
                    <a:lumOff val="40000"/>
                  </a:schemeClr>
                </a:solidFill>
                <a:latin typeface="Lato" panose="020F0502020204030203" pitchFamily="34" charset="0"/>
              </a:rPr>
              <a:t>Yes</a:t>
            </a:r>
            <a:endParaRPr lang="en-IN" sz="1200" b="1" dirty="0">
              <a:solidFill>
                <a:schemeClr val="accent6">
                  <a:lumMod val="60000"/>
                  <a:lumOff val="40000"/>
                </a:schemeClr>
              </a:solidFill>
              <a:latin typeface="Lato" panose="020F0502020204030203" pitchFamily="34" charset="0"/>
            </a:endParaRPr>
          </a:p>
        </p:txBody>
      </p:sp>
      <p:sp>
        <p:nvSpPr>
          <p:cNvPr id="63" name="TextBox 62">
            <a:extLst>
              <a:ext uri="{FF2B5EF4-FFF2-40B4-BE49-F238E27FC236}">
                <a16:creationId xmlns:a16="http://schemas.microsoft.com/office/drawing/2014/main" id="{3C0C6FAC-93B6-9C5E-E4C1-700005F9ED84}"/>
              </a:ext>
            </a:extLst>
          </p:cNvPr>
          <p:cNvSpPr txBox="1"/>
          <p:nvPr/>
        </p:nvSpPr>
        <p:spPr>
          <a:xfrm>
            <a:off x="3964526" y="2874005"/>
            <a:ext cx="429926" cy="276999"/>
          </a:xfrm>
          <a:prstGeom prst="rect">
            <a:avLst/>
          </a:prstGeom>
          <a:noFill/>
        </p:spPr>
        <p:txBody>
          <a:bodyPr wrap="none" rtlCol="0">
            <a:spAutoFit/>
          </a:bodyPr>
          <a:lstStyle/>
          <a:p>
            <a:r>
              <a:rPr lang="en-US" sz="1200" b="1" dirty="0">
                <a:solidFill>
                  <a:schemeClr val="accent6">
                    <a:lumMod val="60000"/>
                    <a:lumOff val="40000"/>
                  </a:schemeClr>
                </a:solidFill>
                <a:latin typeface="Lato" panose="020F0502020204030203" pitchFamily="34" charset="0"/>
              </a:rPr>
              <a:t>Yes</a:t>
            </a:r>
            <a:endParaRPr lang="en-IN" sz="1200" b="1" dirty="0">
              <a:solidFill>
                <a:schemeClr val="accent6">
                  <a:lumMod val="60000"/>
                  <a:lumOff val="40000"/>
                </a:schemeClr>
              </a:solidFill>
              <a:latin typeface="Lato" panose="020F0502020204030203" pitchFamily="34" charset="0"/>
            </a:endParaRPr>
          </a:p>
        </p:txBody>
      </p:sp>
      <p:sp>
        <p:nvSpPr>
          <p:cNvPr id="64" name="Rectangle 63">
            <a:extLst>
              <a:ext uri="{FF2B5EF4-FFF2-40B4-BE49-F238E27FC236}">
                <a16:creationId xmlns:a16="http://schemas.microsoft.com/office/drawing/2014/main" id="{25220651-5F04-0933-A314-89361DA2A9CD}"/>
              </a:ext>
            </a:extLst>
          </p:cNvPr>
          <p:cNvSpPr/>
          <p:nvPr/>
        </p:nvSpPr>
        <p:spPr>
          <a:xfrm>
            <a:off x="4401819" y="5927090"/>
            <a:ext cx="960120" cy="4978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Change Item Quantities</a:t>
            </a:r>
            <a:endParaRPr lang="en-IN" sz="1200" dirty="0"/>
          </a:p>
        </p:txBody>
      </p:sp>
      <p:sp>
        <p:nvSpPr>
          <p:cNvPr id="65" name="Rectangle 64">
            <a:extLst>
              <a:ext uri="{FF2B5EF4-FFF2-40B4-BE49-F238E27FC236}">
                <a16:creationId xmlns:a16="http://schemas.microsoft.com/office/drawing/2014/main" id="{BD1BD845-403A-6E91-45F6-75BB7A2DA082}"/>
              </a:ext>
            </a:extLst>
          </p:cNvPr>
          <p:cNvSpPr/>
          <p:nvPr/>
        </p:nvSpPr>
        <p:spPr>
          <a:xfrm>
            <a:off x="6662418" y="5927090"/>
            <a:ext cx="960120" cy="497840"/>
          </a:xfrm>
          <a:prstGeom prst="rect">
            <a:avLst/>
          </a:prstGeom>
          <a:ln>
            <a:headEnd type="none" w="med" len="med"/>
            <a:tailEnd type="none" w="med" len="med"/>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1200" dirty="0"/>
              <a:t>Checkout</a:t>
            </a:r>
            <a:endParaRPr lang="en-IN" sz="1200" dirty="0"/>
          </a:p>
        </p:txBody>
      </p:sp>
      <p:cxnSp>
        <p:nvCxnSpPr>
          <p:cNvPr id="69" name="Straight Arrow Connector 68">
            <a:extLst>
              <a:ext uri="{FF2B5EF4-FFF2-40B4-BE49-F238E27FC236}">
                <a16:creationId xmlns:a16="http://schemas.microsoft.com/office/drawing/2014/main" id="{3B040A8A-8F12-CD1B-C348-D06324819401}"/>
              </a:ext>
            </a:extLst>
          </p:cNvPr>
          <p:cNvCxnSpPr>
            <a:cxnSpLocks/>
          </p:cNvCxnSpPr>
          <p:nvPr/>
        </p:nvCxnSpPr>
        <p:spPr>
          <a:xfrm>
            <a:off x="5370096" y="6176010"/>
            <a:ext cx="130047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70" name="Connector: Elbow 69">
            <a:extLst>
              <a:ext uri="{FF2B5EF4-FFF2-40B4-BE49-F238E27FC236}">
                <a16:creationId xmlns:a16="http://schemas.microsoft.com/office/drawing/2014/main" id="{C1066590-05C6-6B72-2580-8837E7AA901B}"/>
              </a:ext>
            </a:extLst>
          </p:cNvPr>
          <p:cNvCxnSpPr>
            <a:cxnSpLocks/>
            <a:stCxn id="36" idx="2"/>
            <a:endCxn id="65" idx="2"/>
          </p:cNvCxnSpPr>
          <p:nvPr/>
        </p:nvCxnSpPr>
        <p:spPr>
          <a:xfrm rot="5400000" flipH="1" flipV="1">
            <a:off x="4796154" y="4161156"/>
            <a:ext cx="82550" cy="4610098"/>
          </a:xfrm>
          <a:prstGeom prst="bentConnector3">
            <a:avLst>
              <a:gd name="adj1" fmla="val -276923"/>
            </a:avLst>
          </a:prstGeom>
          <a:ln>
            <a:tailEnd type="triangle"/>
          </a:ln>
        </p:spPr>
        <p:style>
          <a:lnRef idx="3">
            <a:schemeClr val="dk1"/>
          </a:lnRef>
          <a:fillRef idx="0">
            <a:schemeClr val="dk1"/>
          </a:fillRef>
          <a:effectRef idx="2">
            <a:schemeClr val="dk1"/>
          </a:effectRef>
          <a:fontRef idx="minor">
            <a:schemeClr val="tx1"/>
          </a:fontRef>
        </p:style>
      </p:cxnSp>
      <p:sp>
        <p:nvSpPr>
          <p:cNvPr id="78" name="TextBox 77">
            <a:extLst>
              <a:ext uri="{FF2B5EF4-FFF2-40B4-BE49-F238E27FC236}">
                <a16:creationId xmlns:a16="http://schemas.microsoft.com/office/drawing/2014/main" id="{9184CA12-D72C-C5E8-3600-DB5C8C6F9E41}"/>
              </a:ext>
            </a:extLst>
          </p:cNvPr>
          <p:cNvSpPr txBox="1"/>
          <p:nvPr/>
        </p:nvSpPr>
        <p:spPr>
          <a:xfrm>
            <a:off x="3380593" y="6445105"/>
            <a:ext cx="391454" cy="276999"/>
          </a:xfrm>
          <a:prstGeom prst="rect">
            <a:avLst/>
          </a:prstGeom>
          <a:noFill/>
        </p:spPr>
        <p:txBody>
          <a:bodyPr wrap="none" rtlCol="0">
            <a:spAutoFit/>
          </a:bodyPr>
          <a:lstStyle/>
          <a:p>
            <a:r>
              <a:rPr lang="en-US" sz="1200" b="1" dirty="0">
                <a:solidFill>
                  <a:srgbClr val="FFA3A3"/>
                </a:solidFill>
                <a:latin typeface="Lato" panose="020F0502020204030203" pitchFamily="34" charset="0"/>
              </a:rPr>
              <a:t>No</a:t>
            </a:r>
            <a:endParaRPr lang="en-IN" sz="1200" b="1" dirty="0">
              <a:solidFill>
                <a:srgbClr val="FFA3A3"/>
              </a:solidFill>
              <a:latin typeface="Lato" panose="020F0502020204030203" pitchFamily="34" charset="0"/>
            </a:endParaRPr>
          </a:p>
        </p:txBody>
      </p:sp>
      <p:sp>
        <p:nvSpPr>
          <p:cNvPr id="79" name="TextBox 78">
            <a:extLst>
              <a:ext uri="{FF2B5EF4-FFF2-40B4-BE49-F238E27FC236}">
                <a16:creationId xmlns:a16="http://schemas.microsoft.com/office/drawing/2014/main" id="{767D5CD5-2198-214C-7665-DE7E12CA4A11}"/>
              </a:ext>
            </a:extLst>
          </p:cNvPr>
          <p:cNvSpPr txBox="1"/>
          <p:nvPr/>
        </p:nvSpPr>
        <p:spPr>
          <a:xfrm>
            <a:off x="3366437" y="5901915"/>
            <a:ext cx="429926" cy="276999"/>
          </a:xfrm>
          <a:prstGeom prst="rect">
            <a:avLst/>
          </a:prstGeom>
          <a:noFill/>
        </p:spPr>
        <p:txBody>
          <a:bodyPr wrap="none" rtlCol="0">
            <a:spAutoFit/>
          </a:bodyPr>
          <a:lstStyle/>
          <a:p>
            <a:r>
              <a:rPr lang="en-US" sz="1200" b="1" dirty="0">
                <a:solidFill>
                  <a:schemeClr val="accent6">
                    <a:lumMod val="60000"/>
                    <a:lumOff val="40000"/>
                  </a:schemeClr>
                </a:solidFill>
                <a:latin typeface="Lato" panose="020F0502020204030203" pitchFamily="34" charset="0"/>
              </a:rPr>
              <a:t>Yes</a:t>
            </a:r>
            <a:endParaRPr lang="en-IN" sz="1200" b="1" dirty="0">
              <a:solidFill>
                <a:schemeClr val="accent6">
                  <a:lumMod val="60000"/>
                  <a:lumOff val="40000"/>
                </a:schemeClr>
              </a:solidFill>
              <a:latin typeface="Lato" panose="020F0502020204030203" pitchFamily="34" charset="0"/>
            </a:endParaRPr>
          </a:p>
        </p:txBody>
      </p:sp>
      <p:sp>
        <p:nvSpPr>
          <p:cNvPr id="80" name="TextBox 79">
            <a:extLst>
              <a:ext uri="{FF2B5EF4-FFF2-40B4-BE49-F238E27FC236}">
                <a16:creationId xmlns:a16="http://schemas.microsoft.com/office/drawing/2014/main" id="{2AFA91AC-DC9F-5685-5810-B5B43AC9273A}"/>
              </a:ext>
            </a:extLst>
          </p:cNvPr>
          <p:cNvSpPr txBox="1"/>
          <p:nvPr/>
        </p:nvSpPr>
        <p:spPr>
          <a:xfrm>
            <a:off x="5805372" y="5899011"/>
            <a:ext cx="429926" cy="276999"/>
          </a:xfrm>
          <a:prstGeom prst="rect">
            <a:avLst/>
          </a:prstGeom>
          <a:noFill/>
        </p:spPr>
        <p:txBody>
          <a:bodyPr wrap="none" rtlCol="0">
            <a:spAutoFit/>
          </a:bodyPr>
          <a:lstStyle/>
          <a:p>
            <a:r>
              <a:rPr lang="en-US" sz="1200" b="1" dirty="0">
                <a:solidFill>
                  <a:schemeClr val="accent6">
                    <a:lumMod val="60000"/>
                    <a:lumOff val="40000"/>
                  </a:schemeClr>
                </a:solidFill>
                <a:latin typeface="Lato" panose="020F0502020204030203" pitchFamily="34" charset="0"/>
              </a:rPr>
              <a:t>Yes</a:t>
            </a:r>
            <a:endParaRPr lang="en-IN" sz="1200" b="1" dirty="0">
              <a:solidFill>
                <a:schemeClr val="accent6">
                  <a:lumMod val="60000"/>
                  <a:lumOff val="40000"/>
                </a:schemeClr>
              </a:solidFill>
              <a:latin typeface="Lato" panose="020F0502020204030203" pitchFamily="34" charset="0"/>
            </a:endParaRPr>
          </a:p>
        </p:txBody>
      </p:sp>
    </p:spTree>
    <p:extLst>
      <p:ext uri="{BB962C8B-B14F-4D97-AF65-F5344CB8AC3E}">
        <p14:creationId xmlns:p14="http://schemas.microsoft.com/office/powerpoint/2010/main" val="14718967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11000">
              <a:srgbClr val="6A90C5"/>
            </a:gs>
            <a:gs pos="65000">
              <a:schemeClr val="accent1">
                <a:lumMod val="45000"/>
                <a:lumOff val="55000"/>
              </a:schemeClr>
            </a:gs>
            <a:gs pos="75000">
              <a:schemeClr val="accent1">
                <a:lumMod val="45000"/>
                <a:lumOff val="55000"/>
              </a:schemeClr>
            </a:gs>
            <a:gs pos="93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0" name="Ribbon: Tilted Up 9">
            <a:extLst>
              <a:ext uri="{FF2B5EF4-FFF2-40B4-BE49-F238E27FC236}">
                <a16:creationId xmlns:a16="http://schemas.microsoft.com/office/drawing/2014/main" id="{D7CFE1C6-B1E6-BDAA-DB4A-ADD610975F56}"/>
              </a:ext>
            </a:extLst>
          </p:cNvPr>
          <p:cNvSpPr/>
          <p:nvPr/>
        </p:nvSpPr>
        <p:spPr>
          <a:xfrm>
            <a:off x="710119" y="2484012"/>
            <a:ext cx="10771762" cy="1889976"/>
          </a:xfrm>
          <a:prstGeom prst="ribbon2">
            <a:avLst/>
          </a:prstGeom>
          <a:solidFill>
            <a:schemeClr val="accent5">
              <a:lumMod val="40000"/>
              <a:lumOff val="60000"/>
            </a:schemeClr>
          </a:solidFill>
          <a:ln>
            <a:solidFill>
              <a:schemeClr val="accent5">
                <a:lumMod val="60000"/>
                <a:lumOff val="40000"/>
              </a:schemeClr>
            </a:solidFill>
          </a:ln>
          <a:effectLst>
            <a:glow rad="1397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0" dirty="0">
                <a:solidFill>
                  <a:schemeClr val="bg1"/>
                </a:solidFill>
              </a:rPr>
              <a:t>Thank You</a:t>
            </a:r>
            <a:endParaRPr lang="en-IN" sz="8000" dirty="0">
              <a:solidFill>
                <a:schemeClr val="bg1"/>
              </a:solidFill>
            </a:endParaRPr>
          </a:p>
          <a:p>
            <a:pPr algn="ctr"/>
            <a:endParaRPr lang="en-IN" sz="1400" dirty="0"/>
          </a:p>
        </p:txBody>
      </p:sp>
    </p:spTree>
    <p:extLst>
      <p:ext uri="{BB962C8B-B14F-4D97-AF65-F5344CB8AC3E}">
        <p14:creationId xmlns:p14="http://schemas.microsoft.com/office/powerpoint/2010/main" val="2980694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TotalTime>
  <Words>270</Words>
  <Application>Microsoft Office PowerPoint</Application>
  <PresentationFormat>Widescreen</PresentationFormat>
  <Paragraphs>64</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Aptos Display</vt:lpstr>
      <vt:lpstr>Arial</vt:lpstr>
      <vt:lpstr>Berlin Sans FB Demi</vt:lpstr>
      <vt:lpstr>Calibri</vt:lpstr>
      <vt:lpstr>Calibri Light</vt:lpstr>
      <vt:lpstr>Lato</vt:lpstr>
      <vt:lpstr>Office Theme</vt:lpstr>
      <vt:lpstr>PowerPoint Presentation</vt:lpstr>
      <vt:lpstr>PowerPoint Presentation</vt:lpstr>
      <vt:lpstr>PowerPoint Presentation</vt:lpstr>
      <vt:lpstr>PowerPoint Presentation</vt:lpstr>
      <vt:lpstr>Technology Stack Overview</vt:lpstr>
      <vt:lpstr>Java Technologies Used</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Shreya Tripathi</dc:creator>
  <cp:lastModifiedBy>Spirit D</cp:lastModifiedBy>
  <cp:revision>2</cp:revision>
  <dcterms:created xsi:type="dcterms:W3CDTF">2024-03-13T09:05:08Z</dcterms:created>
  <dcterms:modified xsi:type="dcterms:W3CDTF">2024-03-13T10:32:03Z</dcterms:modified>
</cp:coreProperties>
</file>

<file path=docProps/thumbnail.jpeg>
</file>